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1"/>
  </p:sldMasterIdLst>
  <p:notesMasterIdLst>
    <p:notesMasterId r:id="rId26"/>
  </p:notesMasterIdLst>
  <p:sldIdLst>
    <p:sldId id="256" r:id="rId2"/>
    <p:sldId id="331" r:id="rId3"/>
    <p:sldId id="310" r:id="rId4"/>
    <p:sldId id="354" r:id="rId5"/>
    <p:sldId id="375" r:id="rId6"/>
    <p:sldId id="355" r:id="rId7"/>
    <p:sldId id="356" r:id="rId8"/>
    <p:sldId id="357" r:id="rId9"/>
    <p:sldId id="359" r:id="rId10"/>
    <p:sldId id="361" r:id="rId11"/>
    <p:sldId id="362" r:id="rId12"/>
    <p:sldId id="363" r:id="rId13"/>
    <p:sldId id="364" r:id="rId14"/>
    <p:sldId id="365" r:id="rId15"/>
    <p:sldId id="366" r:id="rId16"/>
    <p:sldId id="367" r:id="rId17"/>
    <p:sldId id="368" r:id="rId18"/>
    <p:sldId id="374" r:id="rId19"/>
    <p:sldId id="369" r:id="rId20"/>
    <p:sldId id="370" r:id="rId21"/>
    <p:sldId id="371" r:id="rId22"/>
    <p:sldId id="372" r:id="rId23"/>
    <p:sldId id="373" r:id="rId24"/>
    <p:sldId id="35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4A27"/>
    <a:srgbClr val="FFEAE9"/>
    <a:srgbClr val="9DBBA6"/>
    <a:srgbClr val="131F33"/>
    <a:srgbClr val="13294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66114"/>
  </p:normalViewPr>
  <p:slideViewPr>
    <p:cSldViewPr snapToGrid="0" snapToObjects="1">
      <p:cViewPr varScale="1">
        <p:scale>
          <a:sx n="135" d="100"/>
          <a:sy n="135" d="100"/>
        </p:scale>
        <p:origin x="1752" y="184"/>
      </p:cViewPr>
      <p:guideLst>
        <p:guide orient="horz" pos="2160"/>
        <p:guide pos="3840"/>
      </p:guideLst>
    </p:cSldViewPr>
  </p:slideViewPr>
  <p:notesTextViewPr>
    <p:cViewPr>
      <p:scale>
        <a:sx n="150" d="100"/>
        <a:sy n="15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D699871-733B-F243-9F47-0E5FA63E416D}"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US"/>
        </a:p>
      </dgm:t>
    </dgm:pt>
    <dgm:pt modelId="{0FEC8A31-445F-3B42-A99D-36E71CD6E2AC}">
      <dgm:prSet phldrT="[Text]" custT="1"/>
      <dgm:spPr/>
      <dgm:t>
        <a:bodyPr/>
        <a:lstStyle/>
        <a:p>
          <a:r>
            <a:rPr lang="en-US" sz="1800" dirty="0"/>
            <a:t>Bigger Brain</a:t>
          </a:r>
        </a:p>
      </dgm:t>
    </dgm:pt>
    <dgm:pt modelId="{1078BE74-DCF8-B24A-8B4F-E4CCE04CAA3F}" type="parTrans" cxnId="{69BB5ADE-D69D-ED41-B0AF-20745A231B7A}">
      <dgm:prSet/>
      <dgm:spPr/>
      <dgm:t>
        <a:bodyPr/>
        <a:lstStyle/>
        <a:p>
          <a:endParaRPr lang="en-US"/>
        </a:p>
      </dgm:t>
    </dgm:pt>
    <dgm:pt modelId="{BF74AE7D-83AC-3A41-9CA9-B2247BC20DD4}" type="sibTrans" cxnId="{69BB5ADE-D69D-ED41-B0AF-20745A231B7A}">
      <dgm:prSet/>
      <dgm:spPr/>
      <dgm:t>
        <a:bodyPr/>
        <a:lstStyle/>
        <a:p>
          <a:endParaRPr lang="en-US"/>
        </a:p>
      </dgm:t>
    </dgm:pt>
    <dgm:pt modelId="{8E29AE26-DD52-A74B-A428-DFEC3678698B}">
      <dgm:prSet phldrT="[Text]" custT="1"/>
      <dgm:spPr/>
      <dgm:t>
        <a:bodyPr/>
        <a:lstStyle/>
        <a:p>
          <a:r>
            <a:rPr lang="en-US" sz="1800" dirty="0"/>
            <a:t>Faster Thinking</a:t>
          </a:r>
        </a:p>
      </dgm:t>
    </dgm:pt>
    <dgm:pt modelId="{06C94BBB-668F-9A4D-A4D9-17F01E3C9AFA}" type="parTrans" cxnId="{71B37746-33D5-C846-A7E2-C199CD6C7A77}">
      <dgm:prSet/>
      <dgm:spPr/>
      <dgm:t>
        <a:bodyPr/>
        <a:lstStyle/>
        <a:p>
          <a:endParaRPr lang="en-US"/>
        </a:p>
      </dgm:t>
    </dgm:pt>
    <dgm:pt modelId="{77AE0CCE-112C-6643-920F-8C72B3BF60E6}" type="sibTrans" cxnId="{71B37746-33D5-C846-A7E2-C199CD6C7A77}">
      <dgm:prSet/>
      <dgm:spPr/>
      <dgm:t>
        <a:bodyPr/>
        <a:lstStyle/>
        <a:p>
          <a:endParaRPr lang="en-US"/>
        </a:p>
      </dgm:t>
    </dgm:pt>
    <dgm:pt modelId="{0D9D10A6-0D5C-0A4C-B83C-F9E65401B036}">
      <dgm:prSet phldrT="[Text]" custT="1"/>
      <dgm:spPr/>
      <dgm:t>
        <a:bodyPr/>
        <a:lstStyle/>
        <a:p>
          <a:r>
            <a:rPr lang="en-US" sz="1800" dirty="0"/>
            <a:t>Better Predictions</a:t>
          </a:r>
        </a:p>
      </dgm:t>
    </dgm:pt>
    <dgm:pt modelId="{CE11379E-A342-8A44-9A9B-FECB7165D8C8}" type="parTrans" cxnId="{37FAD61C-5EEB-0244-A173-7D0F3D11A28F}">
      <dgm:prSet/>
      <dgm:spPr/>
      <dgm:t>
        <a:bodyPr/>
        <a:lstStyle/>
        <a:p>
          <a:endParaRPr lang="en-US"/>
        </a:p>
      </dgm:t>
    </dgm:pt>
    <dgm:pt modelId="{71360441-83C9-FF42-9560-9CBF4190C44D}" type="sibTrans" cxnId="{37FAD61C-5EEB-0244-A173-7D0F3D11A28F}">
      <dgm:prSet/>
      <dgm:spPr/>
      <dgm:t>
        <a:bodyPr/>
        <a:lstStyle/>
        <a:p>
          <a:endParaRPr lang="en-US"/>
        </a:p>
      </dgm:t>
    </dgm:pt>
    <dgm:pt modelId="{87A37E01-94C7-4E46-A8F0-B0C5187ABA4D}">
      <dgm:prSet phldrT="[Text]" custT="1"/>
      <dgm:spPr/>
      <dgm:t>
        <a:bodyPr/>
        <a:lstStyle/>
        <a:p>
          <a:r>
            <a:rPr lang="en-US" sz="1800" dirty="0"/>
            <a:t>More Food</a:t>
          </a:r>
        </a:p>
      </dgm:t>
    </dgm:pt>
    <dgm:pt modelId="{3413744B-A967-5D4B-B24B-36D9ED2FEE4A}" type="parTrans" cxnId="{15FA62F4-3ACD-2D4D-9016-AAD293B44D67}">
      <dgm:prSet/>
      <dgm:spPr/>
      <dgm:t>
        <a:bodyPr/>
        <a:lstStyle/>
        <a:p>
          <a:endParaRPr lang="en-US"/>
        </a:p>
      </dgm:t>
    </dgm:pt>
    <dgm:pt modelId="{C5B86116-612C-DE40-86F3-8B6889B3DBAD}" type="sibTrans" cxnId="{15FA62F4-3ACD-2D4D-9016-AAD293B44D67}">
      <dgm:prSet/>
      <dgm:spPr/>
      <dgm:t>
        <a:bodyPr/>
        <a:lstStyle/>
        <a:p>
          <a:endParaRPr lang="en-US"/>
        </a:p>
      </dgm:t>
    </dgm:pt>
    <dgm:pt modelId="{6A822B4C-1003-BE42-A986-FC019C029208}">
      <dgm:prSet custT="1"/>
      <dgm:spPr/>
      <dgm:t>
        <a:bodyPr/>
        <a:lstStyle/>
        <a:p>
          <a:r>
            <a:rPr lang="en-US" sz="1800" dirty="0"/>
            <a:t>More Energy</a:t>
          </a:r>
        </a:p>
      </dgm:t>
    </dgm:pt>
    <dgm:pt modelId="{8F7A4A9A-19F8-5F49-8C2F-049EC625B24A}" type="parTrans" cxnId="{020A1D0B-1C99-EB4A-82BB-996FB49E1784}">
      <dgm:prSet/>
      <dgm:spPr/>
      <dgm:t>
        <a:bodyPr/>
        <a:lstStyle/>
        <a:p>
          <a:endParaRPr lang="en-US"/>
        </a:p>
      </dgm:t>
    </dgm:pt>
    <dgm:pt modelId="{41C9B1D6-A551-3647-839C-F5A6E2D1B3A4}" type="sibTrans" cxnId="{020A1D0B-1C99-EB4A-82BB-996FB49E1784}">
      <dgm:prSet/>
      <dgm:spPr/>
      <dgm:t>
        <a:bodyPr/>
        <a:lstStyle/>
        <a:p>
          <a:endParaRPr lang="en-US"/>
        </a:p>
      </dgm:t>
    </dgm:pt>
    <dgm:pt modelId="{9626A83F-1920-B942-81FC-47E4E735FE80}" type="pres">
      <dgm:prSet presAssocID="{5D699871-733B-F243-9F47-0E5FA63E416D}" presName="cycle" presStyleCnt="0">
        <dgm:presLayoutVars>
          <dgm:dir/>
          <dgm:resizeHandles val="exact"/>
        </dgm:presLayoutVars>
      </dgm:prSet>
      <dgm:spPr/>
    </dgm:pt>
    <dgm:pt modelId="{B473905E-B0FA-B246-9764-32B05BA555A0}" type="pres">
      <dgm:prSet presAssocID="{0FEC8A31-445F-3B42-A99D-36E71CD6E2AC}" presName="node" presStyleLbl="node1" presStyleIdx="0" presStyleCnt="5" custScaleX="113889">
        <dgm:presLayoutVars>
          <dgm:bulletEnabled val="1"/>
        </dgm:presLayoutVars>
      </dgm:prSet>
      <dgm:spPr/>
    </dgm:pt>
    <dgm:pt modelId="{99E0C074-F523-0647-A3DC-1B20AC1A6F1E}" type="pres">
      <dgm:prSet presAssocID="{BF74AE7D-83AC-3A41-9CA9-B2247BC20DD4}" presName="sibTrans" presStyleLbl="sibTrans2D1" presStyleIdx="0" presStyleCnt="5"/>
      <dgm:spPr/>
    </dgm:pt>
    <dgm:pt modelId="{7F10228B-F338-9E40-B475-3D716221A2D4}" type="pres">
      <dgm:prSet presAssocID="{BF74AE7D-83AC-3A41-9CA9-B2247BC20DD4}" presName="connectorText" presStyleLbl="sibTrans2D1" presStyleIdx="0" presStyleCnt="5"/>
      <dgm:spPr/>
    </dgm:pt>
    <dgm:pt modelId="{1C1CFC16-44B9-6043-8678-0D2F6CE7A84B}" type="pres">
      <dgm:prSet presAssocID="{8E29AE26-DD52-A74B-A428-DFEC3678698B}" presName="node" presStyleLbl="node1" presStyleIdx="1" presStyleCnt="5" custScaleX="113889">
        <dgm:presLayoutVars>
          <dgm:bulletEnabled val="1"/>
        </dgm:presLayoutVars>
      </dgm:prSet>
      <dgm:spPr/>
    </dgm:pt>
    <dgm:pt modelId="{1A28A3CC-3233-9E4C-AD9C-6F89B9E0C864}" type="pres">
      <dgm:prSet presAssocID="{77AE0CCE-112C-6643-920F-8C72B3BF60E6}" presName="sibTrans" presStyleLbl="sibTrans2D1" presStyleIdx="1" presStyleCnt="5"/>
      <dgm:spPr/>
    </dgm:pt>
    <dgm:pt modelId="{3E8E2AC1-3E68-5246-B71A-BA9069CDF9E0}" type="pres">
      <dgm:prSet presAssocID="{77AE0CCE-112C-6643-920F-8C72B3BF60E6}" presName="connectorText" presStyleLbl="sibTrans2D1" presStyleIdx="1" presStyleCnt="5"/>
      <dgm:spPr/>
    </dgm:pt>
    <dgm:pt modelId="{1E7ABCCD-DD8C-264D-8726-E2D9C17ACEA8}" type="pres">
      <dgm:prSet presAssocID="{0D9D10A6-0D5C-0A4C-B83C-F9E65401B036}" presName="node" presStyleLbl="node1" presStyleIdx="2" presStyleCnt="5" custScaleX="113889">
        <dgm:presLayoutVars>
          <dgm:bulletEnabled val="1"/>
        </dgm:presLayoutVars>
      </dgm:prSet>
      <dgm:spPr/>
    </dgm:pt>
    <dgm:pt modelId="{A5C66554-8580-6844-9A3F-F33575E1F797}" type="pres">
      <dgm:prSet presAssocID="{71360441-83C9-FF42-9560-9CBF4190C44D}" presName="sibTrans" presStyleLbl="sibTrans2D1" presStyleIdx="2" presStyleCnt="5"/>
      <dgm:spPr/>
    </dgm:pt>
    <dgm:pt modelId="{F66890EA-6946-534A-ADA7-712A6E8A3B62}" type="pres">
      <dgm:prSet presAssocID="{71360441-83C9-FF42-9560-9CBF4190C44D}" presName="connectorText" presStyleLbl="sibTrans2D1" presStyleIdx="2" presStyleCnt="5"/>
      <dgm:spPr/>
    </dgm:pt>
    <dgm:pt modelId="{0048C95C-745F-D741-8E7B-31E8BB9D722F}" type="pres">
      <dgm:prSet presAssocID="{87A37E01-94C7-4E46-A8F0-B0C5187ABA4D}" presName="node" presStyleLbl="node1" presStyleIdx="3" presStyleCnt="5" custScaleX="113889">
        <dgm:presLayoutVars>
          <dgm:bulletEnabled val="1"/>
        </dgm:presLayoutVars>
      </dgm:prSet>
      <dgm:spPr/>
    </dgm:pt>
    <dgm:pt modelId="{9EEAD502-9F39-6648-8438-90088E378130}" type="pres">
      <dgm:prSet presAssocID="{C5B86116-612C-DE40-86F3-8B6889B3DBAD}" presName="sibTrans" presStyleLbl="sibTrans2D1" presStyleIdx="3" presStyleCnt="5"/>
      <dgm:spPr/>
    </dgm:pt>
    <dgm:pt modelId="{3AA074D5-50FE-1A44-8811-A10FFC424FFA}" type="pres">
      <dgm:prSet presAssocID="{C5B86116-612C-DE40-86F3-8B6889B3DBAD}" presName="connectorText" presStyleLbl="sibTrans2D1" presStyleIdx="3" presStyleCnt="5"/>
      <dgm:spPr/>
    </dgm:pt>
    <dgm:pt modelId="{2435B415-20E3-E24E-B456-31B3D206EC9E}" type="pres">
      <dgm:prSet presAssocID="{6A822B4C-1003-BE42-A986-FC019C029208}" presName="node" presStyleLbl="node1" presStyleIdx="4" presStyleCnt="5" custScaleX="113889">
        <dgm:presLayoutVars>
          <dgm:bulletEnabled val="1"/>
        </dgm:presLayoutVars>
      </dgm:prSet>
      <dgm:spPr/>
    </dgm:pt>
    <dgm:pt modelId="{2FA428CF-786A-6B43-A9A2-5461C9FA911B}" type="pres">
      <dgm:prSet presAssocID="{41C9B1D6-A551-3647-839C-F5A6E2D1B3A4}" presName="sibTrans" presStyleLbl="sibTrans2D1" presStyleIdx="4" presStyleCnt="5"/>
      <dgm:spPr/>
    </dgm:pt>
    <dgm:pt modelId="{58BE0E82-35B5-8D4F-AC97-882E90F16ABC}" type="pres">
      <dgm:prSet presAssocID="{41C9B1D6-A551-3647-839C-F5A6E2D1B3A4}" presName="connectorText" presStyleLbl="sibTrans2D1" presStyleIdx="4" presStyleCnt="5"/>
      <dgm:spPr/>
    </dgm:pt>
  </dgm:ptLst>
  <dgm:cxnLst>
    <dgm:cxn modelId="{020A1D0B-1C99-EB4A-82BB-996FB49E1784}" srcId="{5D699871-733B-F243-9F47-0E5FA63E416D}" destId="{6A822B4C-1003-BE42-A986-FC019C029208}" srcOrd="4" destOrd="0" parTransId="{8F7A4A9A-19F8-5F49-8C2F-049EC625B24A}" sibTransId="{41C9B1D6-A551-3647-839C-F5A6E2D1B3A4}"/>
    <dgm:cxn modelId="{9BCB180C-D768-A540-B3B2-E2A554C27112}" type="presOf" srcId="{BF74AE7D-83AC-3A41-9CA9-B2247BC20DD4}" destId="{7F10228B-F338-9E40-B475-3D716221A2D4}" srcOrd="1" destOrd="0" presId="urn:microsoft.com/office/officeart/2005/8/layout/cycle2"/>
    <dgm:cxn modelId="{D198000D-25BC-D044-A0F8-337782322A40}" type="presOf" srcId="{5D699871-733B-F243-9F47-0E5FA63E416D}" destId="{9626A83F-1920-B942-81FC-47E4E735FE80}" srcOrd="0" destOrd="0" presId="urn:microsoft.com/office/officeart/2005/8/layout/cycle2"/>
    <dgm:cxn modelId="{EA5C1C0F-2EF9-364D-88D8-BD90A9D04939}" type="presOf" srcId="{8E29AE26-DD52-A74B-A428-DFEC3678698B}" destId="{1C1CFC16-44B9-6043-8678-0D2F6CE7A84B}" srcOrd="0" destOrd="0" presId="urn:microsoft.com/office/officeart/2005/8/layout/cycle2"/>
    <dgm:cxn modelId="{37FAD61C-5EEB-0244-A173-7D0F3D11A28F}" srcId="{5D699871-733B-F243-9F47-0E5FA63E416D}" destId="{0D9D10A6-0D5C-0A4C-B83C-F9E65401B036}" srcOrd="2" destOrd="0" parTransId="{CE11379E-A342-8A44-9A9B-FECB7165D8C8}" sibTransId="{71360441-83C9-FF42-9560-9CBF4190C44D}"/>
    <dgm:cxn modelId="{35800920-A18B-3244-850F-45CA9155CD84}" type="presOf" srcId="{C5B86116-612C-DE40-86F3-8B6889B3DBAD}" destId="{9EEAD502-9F39-6648-8438-90088E378130}" srcOrd="0" destOrd="0" presId="urn:microsoft.com/office/officeart/2005/8/layout/cycle2"/>
    <dgm:cxn modelId="{9F090A28-8380-FD49-863A-D5FAEFE75F16}" type="presOf" srcId="{41C9B1D6-A551-3647-839C-F5A6E2D1B3A4}" destId="{2FA428CF-786A-6B43-A9A2-5461C9FA911B}" srcOrd="0" destOrd="0" presId="urn:microsoft.com/office/officeart/2005/8/layout/cycle2"/>
    <dgm:cxn modelId="{0E01DE3D-55C3-2041-B47E-5F9659208292}" type="presOf" srcId="{87A37E01-94C7-4E46-A8F0-B0C5187ABA4D}" destId="{0048C95C-745F-D741-8E7B-31E8BB9D722F}" srcOrd="0" destOrd="0" presId="urn:microsoft.com/office/officeart/2005/8/layout/cycle2"/>
    <dgm:cxn modelId="{71B37746-33D5-C846-A7E2-C199CD6C7A77}" srcId="{5D699871-733B-F243-9F47-0E5FA63E416D}" destId="{8E29AE26-DD52-A74B-A428-DFEC3678698B}" srcOrd="1" destOrd="0" parTransId="{06C94BBB-668F-9A4D-A4D9-17F01E3C9AFA}" sibTransId="{77AE0CCE-112C-6643-920F-8C72B3BF60E6}"/>
    <dgm:cxn modelId="{39BA2C53-59FB-F44E-A5D5-683FD1592612}" type="presOf" srcId="{BF74AE7D-83AC-3A41-9CA9-B2247BC20DD4}" destId="{99E0C074-F523-0647-A3DC-1B20AC1A6F1E}" srcOrd="0" destOrd="0" presId="urn:microsoft.com/office/officeart/2005/8/layout/cycle2"/>
    <dgm:cxn modelId="{9137E65B-1C24-AC41-B74A-6FD79F8D9CE9}" type="presOf" srcId="{77AE0CCE-112C-6643-920F-8C72B3BF60E6}" destId="{1A28A3CC-3233-9E4C-AD9C-6F89B9E0C864}" srcOrd="0" destOrd="0" presId="urn:microsoft.com/office/officeart/2005/8/layout/cycle2"/>
    <dgm:cxn modelId="{532D6860-F977-8246-815B-BA21423BD736}" type="presOf" srcId="{6A822B4C-1003-BE42-A986-FC019C029208}" destId="{2435B415-20E3-E24E-B456-31B3D206EC9E}" srcOrd="0" destOrd="0" presId="urn:microsoft.com/office/officeart/2005/8/layout/cycle2"/>
    <dgm:cxn modelId="{81F03F61-7D7F-FD47-B9E2-DCB9F436796B}" type="presOf" srcId="{0D9D10A6-0D5C-0A4C-B83C-F9E65401B036}" destId="{1E7ABCCD-DD8C-264D-8726-E2D9C17ACEA8}" srcOrd="0" destOrd="0" presId="urn:microsoft.com/office/officeart/2005/8/layout/cycle2"/>
    <dgm:cxn modelId="{76B9C193-93E7-BE43-B2D2-4265AAAD45DA}" type="presOf" srcId="{77AE0CCE-112C-6643-920F-8C72B3BF60E6}" destId="{3E8E2AC1-3E68-5246-B71A-BA9069CDF9E0}" srcOrd="1" destOrd="0" presId="urn:microsoft.com/office/officeart/2005/8/layout/cycle2"/>
    <dgm:cxn modelId="{95A011A8-162F-9B4C-A529-1C6B40D8DAF1}" type="presOf" srcId="{C5B86116-612C-DE40-86F3-8B6889B3DBAD}" destId="{3AA074D5-50FE-1A44-8811-A10FFC424FFA}" srcOrd="1" destOrd="0" presId="urn:microsoft.com/office/officeart/2005/8/layout/cycle2"/>
    <dgm:cxn modelId="{7666CDB4-5F70-F240-95ED-70598A053D5D}" type="presOf" srcId="{71360441-83C9-FF42-9560-9CBF4190C44D}" destId="{A5C66554-8580-6844-9A3F-F33575E1F797}" srcOrd="0" destOrd="0" presId="urn:microsoft.com/office/officeart/2005/8/layout/cycle2"/>
    <dgm:cxn modelId="{164774DA-561A-A74B-8DE7-F91FC22D9586}" type="presOf" srcId="{71360441-83C9-FF42-9560-9CBF4190C44D}" destId="{F66890EA-6946-534A-ADA7-712A6E8A3B62}" srcOrd="1" destOrd="0" presId="urn:microsoft.com/office/officeart/2005/8/layout/cycle2"/>
    <dgm:cxn modelId="{69BB5ADE-D69D-ED41-B0AF-20745A231B7A}" srcId="{5D699871-733B-F243-9F47-0E5FA63E416D}" destId="{0FEC8A31-445F-3B42-A99D-36E71CD6E2AC}" srcOrd="0" destOrd="0" parTransId="{1078BE74-DCF8-B24A-8B4F-E4CCE04CAA3F}" sibTransId="{BF74AE7D-83AC-3A41-9CA9-B2247BC20DD4}"/>
    <dgm:cxn modelId="{15FA62F4-3ACD-2D4D-9016-AAD293B44D67}" srcId="{5D699871-733B-F243-9F47-0E5FA63E416D}" destId="{87A37E01-94C7-4E46-A8F0-B0C5187ABA4D}" srcOrd="3" destOrd="0" parTransId="{3413744B-A967-5D4B-B24B-36D9ED2FEE4A}" sibTransId="{C5B86116-612C-DE40-86F3-8B6889B3DBAD}"/>
    <dgm:cxn modelId="{E57470F8-67FC-4741-B26A-C497840F73F3}" type="presOf" srcId="{0FEC8A31-445F-3B42-A99D-36E71CD6E2AC}" destId="{B473905E-B0FA-B246-9764-32B05BA555A0}" srcOrd="0" destOrd="0" presId="urn:microsoft.com/office/officeart/2005/8/layout/cycle2"/>
    <dgm:cxn modelId="{8B562FFE-F696-E14F-A3D1-C8ED41127680}" type="presOf" srcId="{41C9B1D6-A551-3647-839C-F5A6E2D1B3A4}" destId="{58BE0E82-35B5-8D4F-AC97-882E90F16ABC}" srcOrd="1" destOrd="0" presId="urn:microsoft.com/office/officeart/2005/8/layout/cycle2"/>
    <dgm:cxn modelId="{DD77AD7E-5F0C-D644-8175-E46CB1619614}" type="presParOf" srcId="{9626A83F-1920-B942-81FC-47E4E735FE80}" destId="{B473905E-B0FA-B246-9764-32B05BA555A0}" srcOrd="0" destOrd="0" presId="urn:microsoft.com/office/officeart/2005/8/layout/cycle2"/>
    <dgm:cxn modelId="{10D079B1-C2FF-9C49-9A6D-0E7AB7E187F8}" type="presParOf" srcId="{9626A83F-1920-B942-81FC-47E4E735FE80}" destId="{99E0C074-F523-0647-A3DC-1B20AC1A6F1E}" srcOrd="1" destOrd="0" presId="urn:microsoft.com/office/officeart/2005/8/layout/cycle2"/>
    <dgm:cxn modelId="{3DC92DA1-C707-A54C-8A50-144D119F3C6F}" type="presParOf" srcId="{99E0C074-F523-0647-A3DC-1B20AC1A6F1E}" destId="{7F10228B-F338-9E40-B475-3D716221A2D4}" srcOrd="0" destOrd="0" presId="urn:microsoft.com/office/officeart/2005/8/layout/cycle2"/>
    <dgm:cxn modelId="{E52CAE8F-9611-1C44-B36C-05E1C1E159B9}" type="presParOf" srcId="{9626A83F-1920-B942-81FC-47E4E735FE80}" destId="{1C1CFC16-44B9-6043-8678-0D2F6CE7A84B}" srcOrd="2" destOrd="0" presId="urn:microsoft.com/office/officeart/2005/8/layout/cycle2"/>
    <dgm:cxn modelId="{6484DAC1-F391-AB48-8DDA-90FFD575A1BC}" type="presParOf" srcId="{9626A83F-1920-B942-81FC-47E4E735FE80}" destId="{1A28A3CC-3233-9E4C-AD9C-6F89B9E0C864}" srcOrd="3" destOrd="0" presId="urn:microsoft.com/office/officeart/2005/8/layout/cycle2"/>
    <dgm:cxn modelId="{6D4E9313-F401-2E4E-832F-45CA3AA7DE00}" type="presParOf" srcId="{1A28A3CC-3233-9E4C-AD9C-6F89B9E0C864}" destId="{3E8E2AC1-3E68-5246-B71A-BA9069CDF9E0}" srcOrd="0" destOrd="0" presId="urn:microsoft.com/office/officeart/2005/8/layout/cycle2"/>
    <dgm:cxn modelId="{0CD8F72B-8447-4145-8158-94F2AC79F490}" type="presParOf" srcId="{9626A83F-1920-B942-81FC-47E4E735FE80}" destId="{1E7ABCCD-DD8C-264D-8726-E2D9C17ACEA8}" srcOrd="4" destOrd="0" presId="urn:microsoft.com/office/officeart/2005/8/layout/cycle2"/>
    <dgm:cxn modelId="{3F2AAE22-F6C6-9D46-9598-A866EF47C029}" type="presParOf" srcId="{9626A83F-1920-B942-81FC-47E4E735FE80}" destId="{A5C66554-8580-6844-9A3F-F33575E1F797}" srcOrd="5" destOrd="0" presId="urn:microsoft.com/office/officeart/2005/8/layout/cycle2"/>
    <dgm:cxn modelId="{90D79A7B-4439-B447-946E-B7F1CE817145}" type="presParOf" srcId="{A5C66554-8580-6844-9A3F-F33575E1F797}" destId="{F66890EA-6946-534A-ADA7-712A6E8A3B62}" srcOrd="0" destOrd="0" presId="urn:microsoft.com/office/officeart/2005/8/layout/cycle2"/>
    <dgm:cxn modelId="{DA1084C8-ED13-8A4A-BAA6-8233128AA428}" type="presParOf" srcId="{9626A83F-1920-B942-81FC-47E4E735FE80}" destId="{0048C95C-745F-D741-8E7B-31E8BB9D722F}" srcOrd="6" destOrd="0" presId="urn:microsoft.com/office/officeart/2005/8/layout/cycle2"/>
    <dgm:cxn modelId="{06D056C6-FEA4-1049-B3B8-E6135DA85AFE}" type="presParOf" srcId="{9626A83F-1920-B942-81FC-47E4E735FE80}" destId="{9EEAD502-9F39-6648-8438-90088E378130}" srcOrd="7" destOrd="0" presId="urn:microsoft.com/office/officeart/2005/8/layout/cycle2"/>
    <dgm:cxn modelId="{AC96EBEC-DF77-C243-B923-5608623A6127}" type="presParOf" srcId="{9EEAD502-9F39-6648-8438-90088E378130}" destId="{3AA074D5-50FE-1A44-8811-A10FFC424FFA}" srcOrd="0" destOrd="0" presId="urn:microsoft.com/office/officeart/2005/8/layout/cycle2"/>
    <dgm:cxn modelId="{CAF8328D-1EBE-4847-B3B0-8B2B4A080B7F}" type="presParOf" srcId="{9626A83F-1920-B942-81FC-47E4E735FE80}" destId="{2435B415-20E3-E24E-B456-31B3D206EC9E}" srcOrd="8" destOrd="0" presId="urn:microsoft.com/office/officeart/2005/8/layout/cycle2"/>
    <dgm:cxn modelId="{5C917DA3-A6A7-3A48-8E56-55AAAD8AAD63}" type="presParOf" srcId="{9626A83F-1920-B942-81FC-47E4E735FE80}" destId="{2FA428CF-786A-6B43-A9A2-5461C9FA911B}" srcOrd="9" destOrd="0" presId="urn:microsoft.com/office/officeart/2005/8/layout/cycle2"/>
    <dgm:cxn modelId="{18E20E6E-DB7D-9240-B38D-F22D5BB3AB31}" type="presParOf" srcId="{2FA428CF-786A-6B43-A9A2-5461C9FA911B}" destId="{58BE0E82-35B5-8D4F-AC97-882E90F16ABC}"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208BE3-659F-E045-9B34-EC95270148B8}" type="doc">
      <dgm:prSet loTypeId="urn:microsoft.com/office/officeart/2005/8/layout/pyramid3" loCatId="cycle" qsTypeId="urn:microsoft.com/office/officeart/2005/8/quickstyle/simple1" qsCatId="simple" csTypeId="urn:microsoft.com/office/officeart/2005/8/colors/accent1_2" csCatId="accent1" phldr="1"/>
      <dgm:spPr/>
    </dgm:pt>
    <dgm:pt modelId="{2EDB39E3-A179-3345-BEDD-5B882D2CAE45}">
      <dgm:prSet phldrT="[Text]"/>
      <dgm:spPr/>
      <dgm:t>
        <a:bodyPr/>
        <a:lstStyle/>
        <a:p>
          <a:r>
            <a:rPr lang="en-US" dirty="0"/>
            <a:t>World Models</a:t>
          </a:r>
        </a:p>
      </dgm:t>
    </dgm:pt>
    <dgm:pt modelId="{0135ED1B-109C-084C-A205-7BF2E21168DC}" type="parTrans" cxnId="{81830391-F81A-9A48-94AE-D1DF6BA4E2CA}">
      <dgm:prSet/>
      <dgm:spPr/>
      <dgm:t>
        <a:bodyPr/>
        <a:lstStyle/>
        <a:p>
          <a:endParaRPr lang="en-US"/>
        </a:p>
      </dgm:t>
    </dgm:pt>
    <dgm:pt modelId="{5B3429AA-76C1-6B4F-A88A-3E78F141D1D9}" type="sibTrans" cxnId="{81830391-F81A-9A48-94AE-D1DF6BA4E2CA}">
      <dgm:prSet/>
      <dgm:spPr/>
      <dgm:t>
        <a:bodyPr/>
        <a:lstStyle/>
        <a:p>
          <a:endParaRPr lang="en-US"/>
        </a:p>
      </dgm:t>
    </dgm:pt>
    <dgm:pt modelId="{AF68D31C-67E6-0545-9CDD-E7590020A711}">
      <dgm:prSet phldrT="[Text]"/>
      <dgm:spPr/>
      <dgm:t>
        <a:bodyPr/>
        <a:lstStyle/>
        <a:p>
          <a:r>
            <a:rPr lang="en-US" dirty="0"/>
            <a:t>Hebbian &amp; Reinforcement Learning</a:t>
          </a:r>
        </a:p>
      </dgm:t>
    </dgm:pt>
    <dgm:pt modelId="{38710C36-05E8-5D47-B090-82C3D2C42A22}" type="parTrans" cxnId="{9AEF82C8-D4F2-6E49-944B-7A3B80D28539}">
      <dgm:prSet/>
      <dgm:spPr/>
      <dgm:t>
        <a:bodyPr/>
        <a:lstStyle/>
        <a:p>
          <a:endParaRPr lang="en-US"/>
        </a:p>
      </dgm:t>
    </dgm:pt>
    <dgm:pt modelId="{9FDB2355-92B3-3D49-AE6E-C2838B9699A0}" type="sibTrans" cxnId="{9AEF82C8-D4F2-6E49-944B-7A3B80D28539}">
      <dgm:prSet/>
      <dgm:spPr/>
      <dgm:t>
        <a:bodyPr/>
        <a:lstStyle/>
        <a:p>
          <a:endParaRPr lang="en-US"/>
        </a:p>
      </dgm:t>
    </dgm:pt>
    <dgm:pt modelId="{F20E7437-0FA3-2940-9B4D-5280E357C6CD}">
      <dgm:prSet/>
      <dgm:spPr/>
      <dgm:t>
        <a:bodyPr/>
        <a:lstStyle/>
        <a:p>
          <a:r>
            <a:rPr lang="en-US" dirty="0"/>
            <a:t>Reflex </a:t>
          </a:r>
          <a:br>
            <a:rPr lang="en-US" dirty="0"/>
          </a:br>
          <a:r>
            <a:rPr lang="en-US" dirty="0"/>
            <a:t>Arcs</a:t>
          </a:r>
        </a:p>
      </dgm:t>
    </dgm:pt>
    <dgm:pt modelId="{2526F63D-F399-8441-B011-191268EE47EF}" type="parTrans" cxnId="{AF762EF9-8868-A849-B428-C3850AB0601B}">
      <dgm:prSet/>
      <dgm:spPr/>
      <dgm:t>
        <a:bodyPr/>
        <a:lstStyle/>
        <a:p>
          <a:endParaRPr lang="en-US"/>
        </a:p>
      </dgm:t>
    </dgm:pt>
    <dgm:pt modelId="{AA1768A7-5D53-0B4F-A63F-88AD3D206E04}" type="sibTrans" cxnId="{AF762EF9-8868-A849-B428-C3850AB0601B}">
      <dgm:prSet/>
      <dgm:spPr/>
      <dgm:t>
        <a:bodyPr/>
        <a:lstStyle/>
        <a:p>
          <a:endParaRPr lang="en-US"/>
        </a:p>
      </dgm:t>
    </dgm:pt>
    <dgm:pt modelId="{4C544920-3A41-9949-A829-14B9C936508E}" type="pres">
      <dgm:prSet presAssocID="{A5208BE3-659F-E045-9B34-EC95270148B8}" presName="Name0" presStyleCnt="0">
        <dgm:presLayoutVars>
          <dgm:dir/>
          <dgm:animLvl val="lvl"/>
          <dgm:resizeHandles val="exact"/>
        </dgm:presLayoutVars>
      </dgm:prSet>
      <dgm:spPr/>
    </dgm:pt>
    <dgm:pt modelId="{EE1784DD-72A2-6E40-8EEE-BF2988D0853C}" type="pres">
      <dgm:prSet presAssocID="{2EDB39E3-A179-3345-BEDD-5B882D2CAE45}" presName="Name8" presStyleCnt="0"/>
      <dgm:spPr/>
    </dgm:pt>
    <dgm:pt modelId="{4748A48A-0574-DB40-9ACF-494C8C258197}" type="pres">
      <dgm:prSet presAssocID="{2EDB39E3-A179-3345-BEDD-5B882D2CAE45}" presName="level" presStyleLbl="node1" presStyleIdx="0" presStyleCnt="3">
        <dgm:presLayoutVars>
          <dgm:chMax val="1"/>
          <dgm:bulletEnabled val="1"/>
        </dgm:presLayoutVars>
      </dgm:prSet>
      <dgm:spPr/>
    </dgm:pt>
    <dgm:pt modelId="{E0D11387-EAA4-BA40-90AA-3A6208AC424F}" type="pres">
      <dgm:prSet presAssocID="{2EDB39E3-A179-3345-BEDD-5B882D2CAE45}" presName="levelTx" presStyleLbl="revTx" presStyleIdx="0" presStyleCnt="0">
        <dgm:presLayoutVars>
          <dgm:chMax val="1"/>
          <dgm:bulletEnabled val="1"/>
        </dgm:presLayoutVars>
      </dgm:prSet>
      <dgm:spPr/>
    </dgm:pt>
    <dgm:pt modelId="{86EAF503-213B-A34B-9600-3BD6F18B940D}" type="pres">
      <dgm:prSet presAssocID="{AF68D31C-67E6-0545-9CDD-E7590020A711}" presName="Name8" presStyleCnt="0"/>
      <dgm:spPr/>
    </dgm:pt>
    <dgm:pt modelId="{ED5AAE61-6D75-D446-9A16-66D7E205669C}" type="pres">
      <dgm:prSet presAssocID="{AF68D31C-67E6-0545-9CDD-E7590020A711}" presName="level" presStyleLbl="node1" presStyleIdx="1" presStyleCnt="3">
        <dgm:presLayoutVars>
          <dgm:chMax val="1"/>
          <dgm:bulletEnabled val="1"/>
        </dgm:presLayoutVars>
      </dgm:prSet>
      <dgm:spPr/>
    </dgm:pt>
    <dgm:pt modelId="{D1179E54-91C1-9C48-A4BB-1ACFE2A31261}" type="pres">
      <dgm:prSet presAssocID="{AF68D31C-67E6-0545-9CDD-E7590020A711}" presName="levelTx" presStyleLbl="revTx" presStyleIdx="0" presStyleCnt="0">
        <dgm:presLayoutVars>
          <dgm:chMax val="1"/>
          <dgm:bulletEnabled val="1"/>
        </dgm:presLayoutVars>
      </dgm:prSet>
      <dgm:spPr/>
    </dgm:pt>
    <dgm:pt modelId="{01BA4DA6-DDD5-FB47-A231-69FCC2FECFB7}" type="pres">
      <dgm:prSet presAssocID="{F20E7437-0FA3-2940-9B4D-5280E357C6CD}" presName="Name8" presStyleCnt="0"/>
      <dgm:spPr/>
    </dgm:pt>
    <dgm:pt modelId="{46474A47-1E6B-654A-AFE3-CB50FD686B51}" type="pres">
      <dgm:prSet presAssocID="{F20E7437-0FA3-2940-9B4D-5280E357C6CD}" presName="level" presStyleLbl="node1" presStyleIdx="2" presStyleCnt="3">
        <dgm:presLayoutVars>
          <dgm:chMax val="1"/>
          <dgm:bulletEnabled val="1"/>
        </dgm:presLayoutVars>
      </dgm:prSet>
      <dgm:spPr/>
    </dgm:pt>
    <dgm:pt modelId="{B9E4F6BF-A623-634A-9340-0850BCB09F0F}" type="pres">
      <dgm:prSet presAssocID="{F20E7437-0FA3-2940-9B4D-5280E357C6CD}" presName="levelTx" presStyleLbl="revTx" presStyleIdx="0" presStyleCnt="0">
        <dgm:presLayoutVars>
          <dgm:chMax val="1"/>
          <dgm:bulletEnabled val="1"/>
        </dgm:presLayoutVars>
      </dgm:prSet>
      <dgm:spPr/>
    </dgm:pt>
  </dgm:ptLst>
  <dgm:cxnLst>
    <dgm:cxn modelId="{8B96F73E-3816-2141-A84A-4C327621B1A4}" type="presOf" srcId="{2EDB39E3-A179-3345-BEDD-5B882D2CAE45}" destId="{4748A48A-0574-DB40-9ACF-494C8C258197}" srcOrd="0" destOrd="0" presId="urn:microsoft.com/office/officeart/2005/8/layout/pyramid3"/>
    <dgm:cxn modelId="{CC69D452-F204-E148-B909-8BF1FD14EB42}" type="presOf" srcId="{F20E7437-0FA3-2940-9B4D-5280E357C6CD}" destId="{46474A47-1E6B-654A-AFE3-CB50FD686B51}" srcOrd="0" destOrd="0" presId="urn:microsoft.com/office/officeart/2005/8/layout/pyramid3"/>
    <dgm:cxn modelId="{D4E90378-A558-0046-9383-18160A7B7BD7}" type="presOf" srcId="{F20E7437-0FA3-2940-9B4D-5280E357C6CD}" destId="{B9E4F6BF-A623-634A-9340-0850BCB09F0F}" srcOrd="1" destOrd="0" presId="urn:microsoft.com/office/officeart/2005/8/layout/pyramid3"/>
    <dgm:cxn modelId="{9FD1647A-A60E-7342-8EC6-4E89CB45DF54}" type="presOf" srcId="{AF68D31C-67E6-0545-9CDD-E7590020A711}" destId="{ED5AAE61-6D75-D446-9A16-66D7E205669C}" srcOrd="0" destOrd="0" presId="urn:microsoft.com/office/officeart/2005/8/layout/pyramid3"/>
    <dgm:cxn modelId="{81830391-F81A-9A48-94AE-D1DF6BA4E2CA}" srcId="{A5208BE3-659F-E045-9B34-EC95270148B8}" destId="{2EDB39E3-A179-3345-BEDD-5B882D2CAE45}" srcOrd="0" destOrd="0" parTransId="{0135ED1B-109C-084C-A205-7BF2E21168DC}" sibTransId="{5B3429AA-76C1-6B4F-A88A-3E78F141D1D9}"/>
    <dgm:cxn modelId="{1CDD5498-DAAF-1443-87D2-D1ECCF4EAB1F}" type="presOf" srcId="{2EDB39E3-A179-3345-BEDD-5B882D2CAE45}" destId="{E0D11387-EAA4-BA40-90AA-3A6208AC424F}" srcOrd="1" destOrd="0" presId="urn:microsoft.com/office/officeart/2005/8/layout/pyramid3"/>
    <dgm:cxn modelId="{3C98A39B-B3FC-004A-800F-070CEB28D9F8}" type="presOf" srcId="{A5208BE3-659F-E045-9B34-EC95270148B8}" destId="{4C544920-3A41-9949-A829-14B9C936508E}" srcOrd="0" destOrd="0" presId="urn:microsoft.com/office/officeart/2005/8/layout/pyramid3"/>
    <dgm:cxn modelId="{5803F49F-39D4-2441-8D80-0EAF6EA1E6ED}" type="presOf" srcId="{AF68D31C-67E6-0545-9CDD-E7590020A711}" destId="{D1179E54-91C1-9C48-A4BB-1ACFE2A31261}" srcOrd="1" destOrd="0" presId="urn:microsoft.com/office/officeart/2005/8/layout/pyramid3"/>
    <dgm:cxn modelId="{9AEF82C8-D4F2-6E49-944B-7A3B80D28539}" srcId="{A5208BE3-659F-E045-9B34-EC95270148B8}" destId="{AF68D31C-67E6-0545-9CDD-E7590020A711}" srcOrd="1" destOrd="0" parTransId="{38710C36-05E8-5D47-B090-82C3D2C42A22}" sibTransId="{9FDB2355-92B3-3D49-AE6E-C2838B9699A0}"/>
    <dgm:cxn modelId="{AF762EF9-8868-A849-B428-C3850AB0601B}" srcId="{A5208BE3-659F-E045-9B34-EC95270148B8}" destId="{F20E7437-0FA3-2940-9B4D-5280E357C6CD}" srcOrd="2" destOrd="0" parTransId="{2526F63D-F399-8441-B011-191268EE47EF}" sibTransId="{AA1768A7-5D53-0B4F-A63F-88AD3D206E04}"/>
    <dgm:cxn modelId="{F5A1D87E-6990-1044-9F91-3F2B8558E877}" type="presParOf" srcId="{4C544920-3A41-9949-A829-14B9C936508E}" destId="{EE1784DD-72A2-6E40-8EEE-BF2988D0853C}" srcOrd="0" destOrd="0" presId="urn:microsoft.com/office/officeart/2005/8/layout/pyramid3"/>
    <dgm:cxn modelId="{0C8AE4C1-3D14-0546-B88B-9805CFEA432B}" type="presParOf" srcId="{EE1784DD-72A2-6E40-8EEE-BF2988D0853C}" destId="{4748A48A-0574-DB40-9ACF-494C8C258197}" srcOrd="0" destOrd="0" presId="urn:microsoft.com/office/officeart/2005/8/layout/pyramid3"/>
    <dgm:cxn modelId="{1888B281-E285-2D4C-B391-382175B3E5CD}" type="presParOf" srcId="{EE1784DD-72A2-6E40-8EEE-BF2988D0853C}" destId="{E0D11387-EAA4-BA40-90AA-3A6208AC424F}" srcOrd="1" destOrd="0" presId="urn:microsoft.com/office/officeart/2005/8/layout/pyramid3"/>
    <dgm:cxn modelId="{C0A4557D-5254-AC4E-AFFB-0AD8EEB4BC6E}" type="presParOf" srcId="{4C544920-3A41-9949-A829-14B9C936508E}" destId="{86EAF503-213B-A34B-9600-3BD6F18B940D}" srcOrd="1" destOrd="0" presId="urn:microsoft.com/office/officeart/2005/8/layout/pyramid3"/>
    <dgm:cxn modelId="{17AD8809-675D-0444-9646-2AF436119974}" type="presParOf" srcId="{86EAF503-213B-A34B-9600-3BD6F18B940D}" destId="{ED5AAE61-6D75-D446-9A16-66D7E205669C}" srcOrd="0" destOrd="0" presId="urn:microsoft.com/office/officeart/2005/8/layout/pyramid3"/>
    <dgm:cxn modelId="{DE27990C-E132-0644-BD97-0CDEB872E41A}" type="presParOf" srcId="{86EAF503-213B-A34B-9600-3BD6F18B940D}" destId="{D1179E54-91C1-9C48-A4BB-1ACFE2A31261}" srcOrd="1" destOrd="0" presId="urn:microsoft.com/office/officeart/2005/8/layout/pyramid3"/>
    <dgm:cxn modelId="{8B63062E-2C46-2A47-A1CF-5F5D43563DCD}" type="presParOf" srcId="{4C544920-3A41-9949-A829-14B9C936508E}" destId="{01BA4DA6-DDD5-FB47-A231-69FCC2FECFB7}" srcOrd="2" destOrd="0" presId="urn:microsoft.com/office/officeart/2005/8/layout/pyramid3"/>
    <dgm:cxn modelId="{3E1D0A5E-3FFA-0F45-BBED-36F02076FB4B}" type="presParOf" srcId="{01BA4DA6-DDD5-FB47-A231-69FCC2FECFB7}" destId="{46474A47-1E6B-654A-AFE3-CB50FD686B51}" srcOrd="0" destOrd="0" presId="urn:microsoft.com/office/officeart/2005/8/layout/pyramid3"/>
    <dgm:cxn modelId="{FAD658FF-76FB-7343-BD7A-8B4E4ED8C52E}" type="presParOf" srcId="{01BA4DA6-DDD5-FB47-A231-69FCC2FECFB7}" destId="{B9E4F6BF-A623-634A-9340-0850BCB09F0F}" srcOrd="1" destOrd="0" presId="urn:microsoft.com/office/officeart/2005/8/layout/pyramid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D699871-733B-F243-9F47-0E5FA63E416D}"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US"/>
        </a:p>
      </dgm:t>
    </dgm:pt>
    <dgm:pt modelId="{0FEC8A31-445F-3B42-A99D-36E71CD6E2AC}">
      <dgm:prSet phldrT="[Text]" custT="1"/>
      <dgm:spPr/>
      <dgm:t>
        <a:bodyPr/>
        <a:lstStyle/>
        <a:p>
          <a:r>
            <a:rPr lang="en-US" sz="1800" dirty="0"/>
            <a:t>Bigger Brain</a:t>
          </a:r>
        </a:p>
      </dgm:t>
    </dgm:pt>
    <dgm:pt modelId="{1078BE74-DCF8-B24A-8B4F-E4CCE04CAA3F}" type="parTrans" cxnId="{69BB5ADE-D69D-ED41-B0AF-20745A231B7A}">
      <dgm:prSet/>
      <dgm:spPr/>
      <dgm:t>
        <a:bodyPr/>
        <a:lstStyle/>
        <a:p>
          <a:endParaRPr lang="en-US"/>
        </a:p>
      </dgm:t>
    </dgm:pt>
    <dgm:pt modelId="{BF74AE7D-83AC-3A41-9CA9-B2247BC20DD4}" type="sibTrans" cxnId="{69BB5ADE-D69D-ED41-B0AF-20745A231B7A}">
      <dgm:prSet/>
      <dgm:spPr/>
      <dgm:t>
        <a:bodyPr/>
        <a:lstStyle/>
        <a:p>
          <a:endParaRPr lang="en-US"/>
        </a:p>
      </dgm:t>
    </dgm:pt>
    <dgm:pt modelId="{8E29AE26-DD52-A74B-A428-DFEC3678698B}">
      <dgm:prSet phldrT="[Text]" custT="1"/>
      <dgm:spPr/>
      <dgm:t>
        <a:bodyPr/>
        <a:lstStyle/>
        <a:p>
          <a:r>
            <a:rPr lang="en-US" sz="1800" dirty="0"/>
            <a:t>Faster Thinking</a:t>
          </a:r>
        </a:p>
      </dgm:t>
    </dgm:pt>
    <dgm:pt modelId="{06C94BBB-668F-9A4D-A4D9-17F01E3C9AFA}" type="parTrans" cxnId="{71B37746-33D5-C846-A7E2-C199CD6C7A77}">
      <dgm:prSet/>
      <dgm:spPr/>
      <dgm:t>
        <a:bodyPr/>
        <a:lstStyle/>
        <a:p>
          <a:endParaRPr lang="en-US"/>
        </a:p>
      </dgm:t>
    </dgm:pt>
    <dgm:pt modelId="{77AE0CCE-112C-6643-920F-8C72B3BF60E6}" type="sibTrans" cxnId="{71B37746-33D5-C846-A7E2-C199CD6C7A77}">
      <dgm:prSet/>
      <dgm:spPr/>
      <dgm:t>
        <a:bodyPr/>
        <a:lstStyle/>
        <a:p>
          <a:endParaRPr lang="en-US"/>
        </a:p>
      </dgm:t>
    </dgm:pt>
    <dgm:pt modelId="{0D9D10A6-0D5C-0A4C-B83C-F9E65401B036}">
      <dgm:prSet phldrT="[Text]" custT="1"/>
      <dgm:spPr/>
      <dgm:t>
        <a:bodyPr/>
        <a:lstStyle/>
        <a:p>
          <a:r>
            <a:rPr lang="en-US" sz="1800" dirty="0"/>
            <a:t>Better Predictions</a:t>
          </a:r>
        </a:p>
      </dgm:t>
    </dgm:pt>
    <dgm:pt modelId="{CE11379E-A342-8A44-9A9B-FECB7165D8C8}" type="parTrans" cxnId="{37FAD61C-5EEB-0244-A173-7D0F3D11A28F}">
      <dgm:prSet/>
      <dgm:spPr/>
      <dgm:t>
        <a:bodyPr/>
        <a:lstStyle/>
        <a:p>
          <a:endParaRPr lang="en-US"/>
        </a:p>
      </dgm:t>
    </dgm:pt>
    <dgm:pt modelId="{71360441-83C9-FF42-9560-9CBF4190C44D}" type="sibTrans" cxnId="{37FAD61C-5EEB-0244-A173-7D0F3D11A28F}">
      <dgm:prSet/>
      <dgm:spPr/>
      <dgm:t>
        <a:bodyPr/>
        <a:lstStyle/>
        <a:p>
          <a:endParaRPr lang="en-US"/>
        </a:p>
      </dgm:t>
    </dgm:pt>
    <dgm:pt modelId="{87A37E01-94C7-4E46-A8F0-B0C5187ABA4D}">
      <dgm:prSet phldrT="[Text]" custT="1"/>
      <dgm:spPr/>
      <dgm:t>
        <a:bodyPr/>
        <a:lstStyle/>
        <a:p>
          <a:r>
            <a:rPr lang="en-US" sz="1800" dirty="0"/>
            <a:t>More Food</a:t>
          </a:r>
        </a:p>
      </dgm:t>
    </dgm:pt>
    <dgm:pt modelId="{3413744B-A967-5D4B-B24B-36D9ED2FEE4A}" type="parTrans" cxnId="{15FA62F4-3ACD-2D4D-9016-AAD293B44D67}">
      <dgm:prSet/>
      <dgm:spPr/>
      <dgm:t>
        <a:bodyPr/>
        <a:lstStyle/>
        <a:p>
          <a:endParaRPr lang="en-US"/>
        </a:p>
      </dgm:t>
    </dgm:pt>
    <dgm:pt modelId="{C5B86116-612C-DE40-86F3-8B6889B3DBAD}" type="sibTrans" cxnId="{15FA62F4-3ACD-2D4D-9016-AAD293B44D67}">
      <dgm:prSet/>
      <dgm:spPr/>
      <dgm:t>
        <a:bodyPr/>
        <a:lstStyle/>
        <a:p>
          <a:endParaRPr lang="en-US"/>
        </a:p>
      </dgm:t>
    </dgm:pt>
    <dgm:pt modelId="{6A822B4C-1003-BE42-A986-FC019C029208}">
      <dgm:prSet custT="1"/>
      <dgm:spPr/>
      <dgm:t>
        <a:bodyPr/>
        <a:lstStyle/>
        <a:p>
          <a:r>
            <a:rPr lang="en-US" sz="1800" dirty="0"/>
            <a:t>More Energy</a:t>
          </a:r>
        </a:p>
      </dgm:t>
    </dgm:pt>
    <dgm:pt modelId="{8F7A4A9A-19F8-5F49-8C2F-049EC625B24A}" type="parTrans" cxnId="{020A1D0B-1C99-EB4A-82BB-996FB49E1784}">
      <dgm:prSet/>
      <dgm:spPr/>
      <dgm:t>
        <a:bodyPr/>
        <a:lstStyle/>
        <a:p>
          <a:endParaRPr lang="en-US"/>
        </a:p>
      </dgm:t>
    </dgm:pt>
    <dgm:pt modelId="{41C9B1D6-A551-3647-839C-F5A6E2D1B3A4}" type="sibTrans" cxnId="{020A1D0B-1C99-EB4A-82BB-996FB49E1784}">
      <dgm:prSet/>
      <dgm:spPr/>
      <dgm:t>
        <a:bodyPr/>
        <a:lstStyle/>
        <a:p>
          <a:endParaRPr lang="en-US"/>
        </a:p>
      </dgm:t>
    </dgm:pt>
    <dgm:pt modelId="{9626A83F-1920-B942-81FC-47E4E735FE80}" type="pres">
      <dgm:prSet presAssocID="{5D699871-733B-F243-9F47-0E5FA63E416D}" presName="cycle" presStyleCnt="0">
        <dgm:presLayoutVars>
          <dgm:dir/>
          <dgm:resizeHandles val="exact"/>
        </dgm:presLayoutVars>
      </dgm:prSet>
      <dgm:spPr/>
    </dgm:pt>
    <dgm:pt modelId="{B473905E-B0FA-B246-9764-32B05BA555A0}" type="pres">
      <dgm:prSet presAssocID="{0FEC8A31-445F-3B42-A99D-36E71CD6E2AC}" presName="node" presStyleLbl="node1" presStyleIdx="0" presStyleCnt="5" custScaleX="113889">
        <dgm:presLayoutVars>
          <dgm:bulletEnabled val="1"/>
        </dgm:presLayoutVars>
      </dgm:prSet>
      <dgm:spPr/>
    </dgm:pt>
    <dgm:pt modelId="{99E0C074-F523-0647-A3DC-1B20AC1A6F1E}" type="pres">
      <dgm:prSet presAssocID="{BF74AE7D-83AC-3A41-9CA9-B2247BC20DD4}" presName="sibTrans" presStyleLbl="sibTrans2D1" presStyleIdx="0" presStyleCnt="5"/>
      <dgm:spPr/>
    </dgm:pt>
    <dgm:pt modelId="{7F10228B-F338-9E40-B475-3D716221A2D4}" type="pres">
      <dgm:prSet presAssocID="{BF74AE7D-83AC-3A41-9CA9-B2247BC20DD4}" presName="connectorText" presStyleLbl="sibTrans2D1" presStyleIdx="0" presStyleCnt="5"/>
      <dgm:spPr/>
    </dgm:pt>
    <dgm:pt modelId="{1C1CFC16-44B9-6043-8678-0D2F6CE7A84B}" type="pres">
      <dgm:prSet presAssocID="{8E29AE26-DD52-A74B-A428-DFEC3678698B}" presName="node" presStyleLbl="node1" presStyleIdx="1" presStyleCnt="5" custScaleX="113889">
        <dgm:presLayoutVars>
          <dgm:bulletEnabled val="1"/>
        </dgm:presLayoutVars>
      </dgm:prSet>
      <dgm:spPr/>
    </dgm:pt>
    <dgm:pt modelId="{1A28A3CC-3233-9E4C-AD9C-6F89B9E0C864}" type="pres">
      <dgm:prSet presAssocID="{77AE0CCE-112C-6643-920F-8C72B3BF60E6}" presName="sibTrans" presStyleLbl="sibTrans2D1" presStyleIdx="1" presStyleCnt="5"/>
      <dgm:spPr/>
    </dgm:pt>
    <dgm:pt modelId="{3E8E2AC1-3E68-5246-B71A-BA9069CDF9E0}" type="pres">
      <dgm:prSet presAssocID="{77AE0CCE-112C-6643-920F-8C72B3BF60E6}" presName="connectorText" presStyleLbl="sibTrans2D1" presStyleIdx="1" presStyleCnt="5"/>
      <dgm:spPr/>
    </dgm:pt>
    <dgm:pt modelId="{1E7ABCCD-DD8C-264D-8726-E2D9C17ACEA8}" type="pres">
      <dgm:prSet presAssocID="{0D9D10A6-0D5C-0A4C-B83C-F9E65401B036}" presName="node" presStyleLbl="node1" presStyleIdx="2" presStyleCnt="5" custScaleX="113889">
        <dgm:presLayoutVars>
          <dgm:bulletEnabled val="1"/>
        </dgm:presLayoutVars>
      </dgm:prSet>
      <dgm:spPr/>
    </dgm:pt>
    <dgm:pt modelId="{A5C66554-8580-6844-9A3F-F33575E1F797}" type="pres">
      <dgm:prSet presAssocID="{71360441-83C9-FF42-9560-9CBF4190C44D}" presName="sibTrans" presStyleLbl="sibTrans2D1" presStyleIdx="2" presStyleCnt="5"/>
      <dgm:spPr/>
    </dgm:pt>
    <dgm:pt modelId="{F66890EA-6946-534A-ADA7-712A6E8A3B62}" type="pres">
      <dgm:prSet presAssocID="{71360441-83C9-FF42-9560-9CBF4190C44D}" presName="connectorText" presStyleLbl="sibTrans2D1" presStyleIdx="2" presStyleCnt="5"/>
      <dgm:spPr/>
    </dgm:pt>
    <dgm:pt modelId="{0048C95C-745F-D741-8E7B-31E8BB9D722F}" type="pres">
      <dgm:prSet presAssocID="{87A37E01-94C7-4E46-A8F0-B0C5187ABA4D}" presName="node" presStyleLbl="node1" presStyleIdx="3" presStyleCnt="5" custScaleX="113889">
        <dgm:presLayoutVars>
          <dgm:bulletEnabled val="1"/>
        </dgm:presLayoutVars>
      </dgm:prSet>
      <dgm:spPr/>
    </dgm:pt>
    <dgm:pt modelId="{9EEAD502-9F39-6648-8438-90088E378130}" type="pres">
      <dgm:prSet presAssocID="{C5B86116-612C-DE40-86F3-8B6889B3DBAD}" presName="sibTrans" presStyleLbl="sibTrans2D1" presStyleIdx="3" presStyleCnt="5"/>
      <dgm:spPr/>
    </dgm:pt>
    <dgm:pt modelId="{3AA074D5-50FE-1A44-8811-A10FFC424FFA}" type="pres">
      <dgm:prSet presAssocID="{C5B86116-612C-DE40-86F3-8B6889B3DBAD}" presName="connectorText" presStyleLbl="sibTrans2D1" presStyleIdx="3" presStyleCnt="5"/>
      <dgm:spPr/>
    </dgm:pt>
    <dgm:pt modelId="{2435B415-20E3-E24E-B456-31B3D206EC9E}" type="pres">
      <dgm:prSet presAssocID="{6A822B4C-1003-BE42-A986-FC019C029208}" presName="node" presStyleLbl="node1" presStyleIdx="4" presStyleCnt="5" custScaleX="113889">
        <dgm:presLayoutVars>
          <dgm:bulletEnabled val="1"/>
        </dgm:presLayoutVars>
      </dgm:prSet>
      <dgm:spPr/>
    </dgm:pt>
    <dgm:pt modelId="{2FA428CF-786A-6B43-A9A2-5461C9FA911B}" type="pres">
      <dgm:prSet presAssocID="{41C9B1D6-A551-3647-839C-F5A6E2D1B3A4}" presName="sibTrans" presStyleLbl="sibTrans2D1" presStyleIdx="4" presStyleCnt="5"/>
      <dgm:spPr/>
    </dgm:pt>
    <dgm:pt modelId="{58BE0E82-35B5-8D4F-AC97-882E90F16ABC}" type="pres">
      <dgm:prSet presAssocID="{41C9B1D6-A551-3647-839C-F5A6E2D1B3A4}" presName="connectorText" presStyleLbl="sibTrans2D1" presStyleIdx="4" presStyleCnt="5"/>
      <dgm:spPr/>
    </dgm:pt>
  </dgm:ptLst>
  <dgm:cxnLst>
    <dgm:cxn modelId="{020A1D0B-1C99-EB4A-82BB-996FB49E1784}" srcId="{5D699871-733B-F243-9F47-0E5FA63E416D}" destId="{6A822B4C-1003-BE42-A986-FC019C029208}" srcOrd="4" destOrd="0" parTransId="{8F7A4A9A-19F8-5F49-8C2F-049EC625B24A}" sibTransId="{41C9B1D6-A551-3647-839C-F5A6E2D1B3A4}"/>
    <dgm:cxn modelId="{9BCB180C-D768-A540-B3B2-E2A554C27112}" type="presOf" srcId="{BF74AE7D-83AC-3A41-9CA9-B2247BC20DD4}" destId="{7F10228B-F338-9E40-B475-3D716221A2D4}" srcOrd="1" destOrd="0" presId="urn:microsoft.com/office/officeart/2005/8/layout/cycle2"/>
    <dgm:cxn modelId="{D198000D-25BC-D044-A0F8-337782322A40}" type="presOf" srcId="{5D699871-733B-F243-9F47-0E5FA63E416D}" destId="{9626A83F-1920-B942-81FC-47E4E735FE80}" srcOrd="0" destOrd="0" presId="urn:microsoft.com/office/officeart/2005/8/layout/cycle2"/>
    <dgm:cxn modelId="{EA5C1C0F-2EF9-364D-88D8-BD90A9D04939}" type="presOf" srcId="{8E29AE26-DD52-A74B-A428-DFEC3678698B}" destId="{1C1CFC16-44B9-6043-8678-0D2F6CE7A84B}" srcOrd="0" destOrd="0" presId="urn:microsoft.com/office/officeart/2005/8/layout/cycle2"/>
    <dgm:cxn modelId="{37FAD61C-5EEB-0244-A173-7D0F3D11A28F}" srcId="{5D699871-733B-F243-9F47-0E5FA63E416D}" destId="{0D9D10A6-0D5C-0A4C-B83C-F9E65401B036}" srcOrd="2" destOrd="0" parTransId="{CE11379E-A342-8A44-9A9B-FECB7165D8C8}" sibTransId="{71360441-83C9-FF42-9560-9CBF4190C44D}"/>
    <dgm:cxn modelId="{35800920-A18B-3244-850F-45CA9155CD84}" type="presOf" srcId="{C5B86116-612C-DE40-86F3-8B6889B3DBAD}" destId="{9EEAD502-9F39-6648-8438-90088E378130}" srcOrd="0" destOrd="0" presId="urn:microsoft.com/office/officeart/2005/8/layout/cycle2"/>
    <dgm:cxn modelId="{9F090A28-8380-FD49-863A-D5FAEFE75F16}" type="presOf" srcId="{41C9B1D6-A551-3647-839C-F5A6E2D1B3A4}" destId="{2FA428CF-786A-6B43-A9A2-5461C9FA911B}" srcOrd="0" destOrd="0" presId="urn:microsoft.com/office/officeart/2005/8/layout/cycle2"/>
    <dgm:cxn modelId="{0E01DE3D-55C3-2041-B47E-5F9659208292}" type="presOf" srcId="{87A37E01-94C7-4E46-A8F0-B0C5187ABA4D}" destId="{0048C95C-745F-D741-8E7B-31E8BB9D722F}" srcOrd="0" destOrd="0" presId="urn:microsoft.com/office/officeart/2005/8/layout/cycle2"/>
    <dgm:cxn modelId="{71B37746-33D5-C846-A7E2-C199CD6C7A77}" srcId="{5D699871-733B-F243-9F47-0E5FA63E416D}" destId="{8E29AE26-DD52-A74B-A428-DFEC3678698B}" srcOrd="1" destOrd="0" parTransId="{06C94BBB-668F-9A4D-A4D9-17F01E3C9AFA}" sibTransId="{77AE0CCE-112C-6643-920F-8C72B3BF60E6}"/>
    <dgm:cxn modelId="{39BA2C53-59FB-F44E-A5D5-683FD1592612}" type="presOf" srcId="{BF74AE7D-83AC-3A41-9CA9-B2247BC20DD4}" destId="{99E0C074-F523-0647-A3DC-1B20AC1A6F1E}" srcOrd="0" destOrd="0" presId="urn:microsoft.com/office/officeart/2005/8/layout/cycle2"/>
    <dgm:cxn modelId="{9137E65B-1C24-AC41-B74A-6FD79F8D9CE9}" type="presOf" srcId="{77AE0CCE-112C-6643-920F-8C72B3BF60E6}" destId="{1A28A3CC-3233-9E4C-AD9C-6F89B9E0C864}" srcOrd="0" destOrd="0" presId="urn:microsoft.com/office/officeart/2005/8/layout/cycle2"/>
    <dgm:cxn modelId="{532D6860-F977-8246-815B-BA21423BD736}" type="presOf" srcId="{6A822B4C-1003-BE42-A986-FC019C029208}" destId="{2435B415-20E3-E24E-B456-31B3D206EC9E}" srcOrd="0" destOrd="0" presId="urn:microsoft.com/office/officeart/2005/8/layout/cycle2"/>
    <dgm:cxn modelId="{81F03F61-7D7F-FD47-B9E2-DCB9F436796B}" type="presOf" srcId="{0D9D10A6-0D5C-0A4C-B83C-F9E65401B036}" destId="{1E7ABCCD-DD8C-264D-8726-E2D9C17ACEA8}" srcOrd="0" destOrd="0" presId="urn:microsoft.com/office/officeart/2005/8/layout/cycle2"/>
    <dgm:cxn modelId="{76B9C193-93E7-BE43-B2D2-4265AAAD45DA}" type="presOf" srcId="{77AE0CCE-112C-6643-920F-8C72B3BF60E6}" destId="{3E8E2AC1-3E68-5246-B71A-BA9069CDF9E0}" srcOrd="1" destOrd="0" presId="urn:microsoft.com/office/officeart/2005/8/layout/cycle2"/>
    <dgm:cxn modelId="{95A011A8-162F-9B4C-A529-1C6B40D8DAF1}" type="presOf" srcId="{C5B86116-612C-DE40-86F3-8B6889B3DBAD}" destId="{3AA074D5-50FE-1A44-8811-A10FFC424FFA}" srcOrd="1" destOrd="0" presId="urn:microsoft.com/office/officeart/2005/8/layout/cycle2"/>
    <dgm:cxn modelId="{7666CDB4-5F70-F240-95ED-70598A053D5D}" type="presOf" srcId="{71360441-83C9-FF42-9560-9CBF4190C44D}" destId="{A5C66554-8580-6844-9A3F-F33575E1F797}" srcOrd="0" destOrd="0" presId="urn:microsoft.com/office/officeart/2005/8/layout/cycle2"/>
    <dgm:cxn modelId="{164774DA-561A-A74B-8DE7-F91FC22D9586}" type="presOf" srcId="{71360441-83C9-FF42-9560-9CBF4190C44D}" destId="{F66890EA-6946-534A-ADA7-712A6E8A3B62}" srcOrd="1" destOrd="0" presId="urn:microsoft.com/office/officeart/2005/8/layout/cycle2"/>
    <dgm:cxn modelId="{69BB5ADE-D69D-ED41-B0AF-20745A231B7A}" srcId="{5D699871-733B-F243-9F47-0E5FA63E416D}" destId="{0FEC8A31-445F-3B42-A99D-36E71CD6E2AC}" srcOrd="0" destOrd="0" parTransId="{1078BE74-DCF8-B24A-8B4F-E4CCE04CAA3F}" sibTransId="{BF74AE7D-83AC-3A41-9CA9-B2247BC20DD4}"/>
    <dgm:cxn modelId="{15FA62F4-3ACD-2D4D-9016-AAD293B44D67}" srcId="{5D699871-733B-F243-9F47-0E5FA63E416D}" destId="{87A37E01-94C7-4E46-A8F0-B0C5187ABA4D}" srcOrd="3" destOrd="0" parTransId="{3413744B-A967-5D4B-B24B-36D9ED2FEE4A}" sibTransId="{C5B86116-612C-DE40-86F3-8B6889B3DBAD}"/>
    <dgm:cxn modelId="{E57470F8-67FC-4741-B26A-C497840F73F3}" type="presOf" srcId="{0FEC8A31-445F-3B42-A99D-36E71CD6E2AC}" destId="{B473905E-B0FA-B246-9764-32B05BA555A0}" srcOrd="0" destOrd="0" presId="urn:microsoft.com/office/officeart/2005/8/layout/cycle2"/>
    <dgm:cxn modelId="{8B562FFE-F696-E14F-A3D1-C8ED41127680}" type="presOf" srcId="{41C9B1D6-A551-3647-839C-F5A6E2D1B3A4}" destId="{58BE0E82-35B5-8D4F-AC97-882E90F16ABC}" srcOrd="1" destOrd="0" presId="urn:microsoft.com/office/officeart/2005/8/layout/cycle2"/>
    <dgm:cxn modelId="{DD77AD7E-5F0C-D644-8175-E46CB1619614}" type="presParOf" srcId="{9626A83F-1920-B942-81FC-47E4E735FE80}" destId="{B473905E-B0FA-B246-9764-32B05BA555A0}" srcOrd="0" destOrd="0" presId="urn:microsoft.com/office/officeart/2005/8/layout/cycle2"/>
    <dgm:cxn modelId="{10D079B1-C2FF-9C49-9A6D-0E7AB7E187F8}" type="presParOf" srcId="{9626A83F-1920-B942-81FC-47E4E735FE80}" destId="{99E0C074-F523-0647-A3DC-1B20AC1A6F1E}" srcOrd="1" destOrd="0" presId="urn:microsoft.com/office/officeart/2005/8/layout/cycle2"/>
    <dgm:cxn modelId="{3DC92DA1-C707-A54C-8A50-144D119F3C6F}" type="presParOf" srcId="{99E0C074-F523-0647-A3DC-1B20AC1A6F1E}" destId="{7F10228B-F338-9E40-B475-3D716221A2D4}" srcOrd="0" destOrd="0" presId="urn:microsoft.com/office/officeart/2005/8/layout/cycle2"/>
    <dgm:cxn modelId="{E52CAE8F-9611-1C44-B36C-05E1C1E159B9}" type="presParOf" srcId="{9626A83F-1920-B942-81FC-47E4E735FE80}" destId="{1C1CFC16-44B9-6043-8678-0D2F6CE7A84B}" srcOrd="2" destOrd="0" presId="urn:microsoft.com/office/officeart/2005/8/layout/cycle2"/>
    <dgm:cxn modelId="{6484DAC1-F391-AB48-8DDA-90FFD575A1BC}" type="presParOf" srcId="{9626A83F-1920-B942-81FC-47E4E735FE80}" destId="{1A28A3CC-3233-9E4C-AD9C-6F89B9E0C864}" srcOrd="3" destOrd="0" presId="urn:microsoft.com/office/officeart/2005/8/layout/cycle2"/>
    <dgm:cxn modelId="{6D4E9313-F401-2E4E-832F-45CA3AA7DE00}" type="presParOf" srcId="{1A28A3CC-3233-9E4C-AD9C-6F89B9E0C864}" destId="{3E8E2AC1-3E68-5246-B71A-BA9069CDF9E0}" srcOrd="0" destOrd="0" presId="urn:microsoft.com/office/officeart/2005/8/layout/cycle2"/>
    <dgm:cxn modelId="{0CD8F72B-8447-4145-8158-94F2AC79F490}" type="presParOf" srcId="{9626A83F-1920-B942-81FC-47E4E735FE80}" destId="{1E7ABCCD-DD8C-264D-8726-E2D9C17ACEA8}" srcOrd="4" destOrd="0" presId="urn:microsoft.com/office/officeart/2005/8/layout/cycle2"/>
    <dgm:cxn modelId="{3F2AAE22-F6C6-9D46-9598-A866EF47C029}" type="presParOf" srcId="{9626A83F-1920-B942-81FC-47E4E735FE80}" destId="{A5C66554-8580-6844-9A3F-F33575E1F797}" srcOrd="5" destOrd="0" presId="urn:microsoft.com/office/officeart/2005/8/layout/cycle2"/>
    <dgm:cxn modelId="{90D79A7B-4439-B447-946E-B7F1CE817145}" type="presParOf" srcId="{A5C66554-8580-6844-9A3F-F33575E1F797}" destId="{F66890EA-6946-534A-ADA7-712A6E8A3B62}" srcOrd="0" destOrd="0" presId="urn:microsoft.com/office/officeart/2005/8/layout/cycle2"/>
    <dgm:cxn modelId="{DA1084C8-ED13-8A4A-BAA6-8233128AA428}" type="presParOf" srcId="{9626A83F-1920-B942-81FC-47E4E735FE80}" destId="{0048C95C-745F-D741-8E7B-31E8BB9D722F}" srcOrd="6" destOrd="0" presId="urn:microsoft.com/office/officeart/2005/8/layout/cycle2"/>
    <dgm:cxn modelId="{06D056C6-FEA4-1049-B3B8-E6135DA85AFE}" type="presParOf" srcId="{9626A83F-1920-B942-81FC-47E4E735FE80}" destId="{9EEAD502-9F39-6648-8438-90088E378130}" srcOrd="7" destOrd="0" presId="urn:microsoft.com/office/officeart/2005/8/layout/cycle2"/>
    <dgm:cxn modelId="{AC96EBEC-DF77-C243-B923-5608623A6127}" type="presParOf" srcId="{9EEAD502-9F39-6648-8438-90088E378130}" destId="{3AA074D5-50FE-1A44-8811-A10FFC424FFA}" srcOrd="0" destOrd="0" presId="urn:microsoft.com/office/officeart/2005/8/layout/cycle2"/>
    <dgm:cxn modelId="{CAF8328D-1EBE-4847-B3B0-8B2B4A080B7F}" type="presParOf" srcId="{9626A83F-1920-B942-81FC-47E4E735FE80}" destId="{2435B415-20E3-E24E-B456-31B3D206EC9E}" srcOrd="8" destOrd="0" presId="urn:microsoft.com/office/officeart/2005/8/layout/cycle2"/>
    <dgm:cxn modelId="{5C917DA3-A6A7-3A48-8E56-55AAAD8AAD63}" type="presParOf" srcId="{9626A83F-1920-B942-81FC-47E4E735FE80}" destId="{2FA428CF-786A-6B43-A9A2-5461C9FA911B}" srcOrd="9" destOrd="0" presId="urn:microsoft.com/office/officeart/2005/8/layout/cycle2"/>
    <dgm:cxn modelId="{18E20E6E-DB7D-9240-B38D-F22D5BB3AB31}" type="presParOf" srcId="{2FA428CF-786A-6B43-A9A2-5461C9FA911B}" destId="{58BE0E82-35B5-8D4F-AC97-882E90F16ABC}"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45DCC51-7ECE-A847-8262-C7AEE4B996BE}" type="doc">
      <dgm:prSet loTypeId="urn:microsoft.com/office/officeart/2005/8/layout/venn2" loCatId="" qsTypeId="urn:microsoft.com/office/officeart/2005/8/quickstyle/simple1" qsCatId="simple" csTypeId="urn:microsoft.com/office/officeart/2005/8/colors/accent1_2" csCatId="accent1" phldr="1"/>
      <dgm:spPr/>
      <dgm:t>
        <a:bodyPr/>
        <a:lstStyle/>
        <a:p>
          <a:endParaRPr lang="en-US"/>
        </a:p>
      </dgm:t>
    </dgm:pt>
    <dgm:pt modelId="{C87AA888-5FD7-4346-A472-633F611B0449}">
      <dgm:prSet phldrT="[Text]" custT="1"/>
      <dgm:spPr/>
      <dgm:t>
        <a:bodyPr/>
        <a:lstStyle/>
        <a:p>
          <a:r>
            <a:rPr lang="en-US" sz="2400" dirty="0"/>
            <a:t>Creativity</a:t>
          </a:r>
        </a:p>
      </dgm:t>
    </dgm:pt>
    <dgm:pt modelId="{25728B3D-9FB4-B747-A2D7-198AFF8FAEB5}" type="parTrans" cxnId="{195132D6-3F1D-7B46-BB8B-521E9A30866A}">
      <dgm:prSet/>
      <dgm:spPr/>
      <dgm:t>
        <a:bodyPr/>
        <a:lstStyle/>
        <a:p>
          <a:endParaRPr lang="en-US" sz="2400"/>
        </a:p>
      </dgm:t>
    </dgm:pt>
    <dgm:pt modelId="{989DA77F-A491-F64F-AB27-CCA1D9CEC11F}" type="sibTrans" cxnId="{195132D6-3F1D-7B46-BB8B-521E9A30866A}">
      <dgm:prSet/>
      <dgm:spPr/>
      <dgm:t>
        <a:bodyPr/>
        <a:lstStyle/>
        <a:p>
          <a:endParaRPr lang="en-US" sz="2400"/>
        </a:p>
      </dgm:t>
    </dgm:pt>
    <dgm:pt modelId="{2F6BD6D7-7AAA-C947-9B3D-FB4621249316}">
      <dgm:prSet phldrT="[Text]" custT="1"/>
      <dgm:spPr/>
      <dgm:t>
        <a:bodyPr/>
        <a:lstStyle/>
        <a:p>
          <a:r>
            <a:rPr lang="en-US" sz="1800" dirty="0"/>
            <a:t>Imagination</a:t>
          </a:r>
        </a:p>
      </dgm:t>
    </dgm:pt>
    <dgm:pt modelId="{26A713C6-416A-9E4C-BAC3-35637522C15B}" type="parTrans" cxnId="{D602EE65-6B01-CB4F-9C6B-FC37858F34D5}">
      <dgm:prSet/>
      <dgm:spPr/>
      <dgm:t>
        <a:bodyPr/>
        <a:lstStyle/>
        <a:p>
          <a:endParaRPr lang="en-US" sz="2400"/>
        </a:p>
      </dgm:t>
    </dgm:pt>
    <dgm:pt modelId="{73A56AFD-990F-4E4C-BD63-AEC78BBC339C}" type="sibTrans" cxnId="{D602EE65-6B01-CB4F-9C6B-FC37858F34D5}">
      <dgm:prSet/>
      <dgm:spPr/>
      <dgm:t>
        <a:bodyPr/>
        <a:lstStyle/>
        <a:p>
          <a:endParaRPr lang="en-US" sz="2400"/>
        </a:p>
      </dgm:t>
    </dgm:pt>
    <dgm:pt modelId="{DADCEDF3-B64F-5345-9CFA-D24C9CD4C249}">
      <dgm:prSet phldrT="[Text]" custT="1"/>
      <dgm:spPr/>
      <dgm:t>
        <a:bodyPr/>
        <a:lstStyle/>
        <a:p>
          <a:r>
            <a:rPr lang="en-US" sz="2000" dirty="0"/>
            <a:t>Prediction</a:t>
          </a:r>
        </a:p>
      </dgm:t>
    </dgm:pt>
    <dgm:pt modelId="{7D0B6104-2BF3-4547-B48C-9A523A84B766}" type="parTrans" cxnId="{9369439D-591C-BF4D-BB89-95AEE45ACA11}">
      <dgm:prSet/>
      <dgm:spPr/>
      <dgm:t>
        <a:bodyPr/>
        <a:lstStyle/>
        <a:p>
          <a:endParaRPr lang="en-US" sz="2400"/>
        </a:p>
      </dgm:t>
    </dgm:pt>
    <dgm:pt modelId="{420744CA-73E7-1948-9CE5-2F9F516D6E9D}" type="sibTrans" cxnId="{9369439D-591C-BF4D-BB89-95AEE45ACA11}">
      <dgm:prSet/>
      <dgm:spPr/>
      <dgm:t>
        <a:bodyPr/>
        <a:lstStyle/>
        <a:p>
          <a:endParaRPr lang="en-US" sz="2400"/>
        </a:p>
      </dgm:t>
    </dgm:pt>
    <dgm:pt modelId="{45A6901B-A92A-EA47-A283-287558649FAD}">
      <dgm:prSet phldrT="[Text]" custT="1"/>
      <dgm:spPr/>
      <dgm:t>
        <a:bodyPr/>
        <a:lstStyle/>
        <a:p>
          <a:r>
            <a:rPr lang="en-US" sz="2400" dirty="0"/>
            <a:t>Learning</a:t>
          </a:r>
        </a:p>
      </dgm:t>
    </dgm:pt>
    <dgm:pt modelId="{FF24EFA7-9387-F84F-8CA3-E5795E7C20B9}" type="parTrans" cxnId="{88CFCC33-77C9-4446-99FE-18C5F9DFF2C4}">
      <dgm:prSet/>
      <dgm:spPr/>
      <dgm:t>
        <a:bodyPr/>
        <a:lstStyle/>
        <a:p>
          <a:endParaRPr lang="en-US" sz="2400"/>
        </a:p>
      </dgm:t>
    </dgm:pt>
    <dgm:pt modelId="{D20A5CC4-FC62-2F4C-80E4-A7FEFC8C519B}" type="sibTrans" cxnId="{88CFCC33-77C9-4446-99FE-18C5F9DFF2C4}">
      <dgm:prSet/>
      <dgm:spPr/>
      <dgm:t>
        <a:bodyPr/>
        <a:lstStyle/>
        <a:p>
          <a:endParaRPr lang="en-US" sz="2400"/>
        </a:p>
      </dgm:t>
    </dgm:pt>
    <dgm:pt modelId="{E1C7AB85-D587-4843-B6F8-20DCCCED8E26}" type="pres">
      <dgm:prSet presAssocID="{B45DCC51-7ECE-A847-8262-C7AEE4B996BE}" presName="Name0" presStyleCnt="0">
        <dgm:presLayoutVars>
          <dgm:chMax val="7"/>
          <dgm:resizeHandles val="exact"/>
        </dgm:presLayoutVars>
      </dgm:prSet>
      <dgm:spPr/>
    </dgm:pt>
    <dgm:pt modelId="{335D9251-FE6C-D14A-A829-0D7383EEDDEB}" type="pres">
      <dgm:prSet presAssocID="{B45DCC51-7ECE-A847-8262-C7AEE4B996BE}" presName="comp1" presStyleCnt="0"/>
      <dgm:spPr/>
    </dgm:pt>
    <dgm:pt modelId="{E82741A2-71CC-9140-9AC2-1983BFE00D08}" type="pres">
      <dgm:prSet presAssocID="{B45DCC51-7ECE-A847-8262-C7AEE4B996BE}" presName="circle1" presStyleLbl="node1" presStyleIdx="0" presStyleCnt="4" custScaleX="120855"/>
      <dgm:spPr/>
    </dgm:pt>
    <dgm:pt modelId="{E5020C64-2017-B34F-864E-8DAA14048AC9}" type="pres">
      <dgm:prSet presAssocID="{B45DCC51-7ECE-A847-8262-C7AEE4B996BE}" presName="c1text" presStyleLbl="node1" presStyleIdx="0" presStyleCnt="4">
        <dgm:presLayoutVars>
          <dgm:bulletEnabled val="1"/>
        </dgm:presLayoutVars>
      </dgm:prSet>
      <dgm:spPr/>
    </dgm:pt>
    <dgm:pt modelId="{8B04EEB9-15DB-B24B-90FC-7806945D8FA3}" type="pres">
      <dgm:prSet presAssocID="{B45DCC51-7ECE-A847-8262-C7AEE4B996BE}" presName="comp2" presStyleCnt="0"/>
      <dgm:spPr/>
    </dgm:pt>
    <dgm:pt modelId="{4F7D3C1C-582B-3B42-89BC-3AA9DDA611C4}" type="pres">
      <dgm:prSet presAssocID="{B45DCC51-7ECE-A847-8262-C7AEE4B996BE}" presName="circle2" presStyleLbl="node1" presStyleIdx="1" presStyleCnt="4"/>
      <dgm:spPr/>
    </dgm:pt>
    <dgm:pt modelId="{812DB68B-4284-7F41-89C9-3218697BF1C3}" type="pres">
      <dgm:prSet presAssocID="{B45DCC51-7ECE-A847-8262-C7AEE4B996BE}" presName="c2text" presStyleLbl="node1" presStyleIdx="1" presStyleCnt="4">
        <dgm:presLayoutVars>
          <dgm:bulletEnabled val="1"/>
        </dgm:presLayoutVars>
      </dgm:prSet>
      <dgm:spPr/>
    </dgm:pt>
    <dgm:pt modelId="{6A29044F-737E-C847-A053-5090EDEE85B7}" type="pres">
      <dgm:prSet presAssocID="{B45DCC51-7ECE-A847-8262-C7AEE4B996BE}" presName="comp3" presStyleCnt="0"/>
      <dgm:spPr/>
    </dgm:pt>
    <dgm:pt modelId="{C6384A02-EE16-D64C-8256-AF577EB43459}" type="pres">
      <dgm:prSet presAssocID="{B45DCC51-7ECE-A847-8262-C7AEE4B996BE}" presName="circle3" presStyleLbl="node1" presStyleIdx="2" presStyleCnt="4"/>
      <dgm:spPr/>
    </dgm:pt>
    <dgm:pt modelId="{D9FF6ADC-864B-D444-BEE0-62C7EC1720B1}" type="pres">
      <dgm:prSet presAssocID="{B45DCC51-7ECE-A847-8262-C7AEE4B996BE}" presName="c3text" presStyleLbl="node1" presStyleIdx="2" presStyleCnt="4">
        <dgm:presLayoutVars>
          <dgm:bulletEnabled val="1"/>
        </dgm:presLayoutVars>
      </dgm:prSet>
      <dgm:spPr/>
    </dgm:pt>
    <dgm:pt modelId="{18DE43FA-92BC-FD45-A4D1-34EAE048C426}" type="pres">
      <dgm:prSet presAssocID="{B45DCC51-7ECE-A847-8262-C7AEE4B996BE}" presName="comp4" presStyleCnt="0"/>
      <dgm:spPr/>
    </dgm:pt>
    <dgm:pt modelId="{19BC2D0B-E598-9C4B-B7BA-67C226212E7A}" type="pres">
      <dgm:prSet presAssocID="{B45DCC51-7ECE-A847-8262-C7AEE4B996BE}" presName="circle4" presStyleLbl="node1" presStyleIdx="3" presStyleCnt="4"/>
      <dgm:spPr/>
    </dgm:pt>
    <dgm:pt modelId="{4611B6CB-E662-444E-910E-DD1AD5C96B77}" type="pres">
      <dgm:prSet presAssocID="{B45DCC51-7ECE-A847-8262-C7AEE4B996BE}" presName="c4text" presStyleLbl="node1" presStyleIdx="3" presStyleCnt="4">
        <dgm:presLayoutVars>
          <dgm:bulletEnabled val="1"/>
        </dgm:presLayoutVars>
      </dgm:prSet>
      <dgm:spPr/>
    </dgm:pt>
  </dgm:ptLst>
  <dgm:cxnLst>
    <dgm:cxn modelId="{CDF69C00-9507-A649-BD7F-5AF6B5EF749D}" type="presOf" srcId="{2F6BD6D7-7AAA-C947-9B3D-FB4621249316}" destId="{4F7D3C1C-582B-3B42-89BC-3AA9DDA611C4}" srcOrd="0" destOrd="0" presId="urn:microsoft.com/office/officeart/2005/8/layout/venn2"/>
    <dgm:cxn modelId="{88CFCC33-77C9-4446-99FE-18C5F9DFF2C4}" srcId="{B45DCC51-7ECE-A847-8262-C7AEE4B996BE}" destId="{45A6901B-A92A-EA47-A283-287558649FAD}" srcOrd="3" destOrd="0" parTransId="{FF24EFA7-9387-F84F-8CA3-E5795E7C20B9}" sibTransId="{D20A5CC4-FC62-2F4C-80E4-A7FEFC8C519B}"/>
    <dgm:cxn modelId="{B2173B3A-C073-3F4F-8141-C52FBDF2D306}" type="presOf" srcId="{DADCEDF3-B64F-5345-9CFA-D24C9CD4C249}" destId="{D9FF6ADC-864B-D444-BEE0-62C7EC1720B1}" srcOrd="1" destOrd="0" presId="urn:microsoft.com/office/officeart/2005/8/layout/venn2"/>
    <dgm:cxn modelId="{310B683C-A6B9-1244-8EC5-0EF6ED2EDF8B}" type="presOf" srcId="{45A6901B-A92A-EA47-A283-287558649FAD}" destId="{4611B6CB-E662-444E-910E-DD1AD5C96B77}" srcOrd="1" destOrd="0" presId="urn:microsoft.com/office/officeart/2005/8/layout/venn2"/>
    <dgm:cxn modelId="{1A050154-5968-7347-A967-19D7F19F5F1E}" type="presOf" srcId="{C87AA888-5FD7-4346-A472-633F611B0449}" destId="{E5020C64-2017-B34F-864E-8DAA14048AC9}" srcOrd="1" destOrd="0" presId="urn:microsoft.com/office/officeart/2005/8/layout/venn2"/>
    <dgm:cxn modelId="{BBE00F5E-54A3-5A42-ABAE-463B980B1D19}" type="presOf" srcId="{C87AA888-5FD7-4346-A472-633F611B0449}" destId="{E82741A2-71CC-9140-9AC2-1983BFE00D08}" srcOrd="0" destOrd="0" presId="urn:microsoft.com/office/officeart/2005/8/layout/venn2"/>
    <dgm:cxn modelId="{D602EE65-6B01-CB4F-9C6B-FC37858F34D5}" srcId="{B45DCC51-7ECE-A847-8262-C7AEE4B996BE}" destId="{2F6BD6D7-7AAA-C947-9B3D-FB4621249316}" srcOrd="1" destOrd="0" parTransId="{26A713C6-416A-9E4C-BAC3-35637522C15B}" sibTransId="{73A56AFD-990F-4E4C-BD63-AEC78BBC339C}"/>
    <dgm:cxn modelId="{0BBFF472-B4AC-8440-A774-51D98C8A54B5}" type="presOf" srcId="{DADCEDF3-B64F-5345-9CFA-D24C9CD4C249}" destId="{C6384A02-EE16-D64C-8256-AF577EB43459}" srcOrd="0" destOrd="0" presId="urn:microsoft.com/office/officeart/2005/8/layout/venn2"/>
    <dgm:cxn modelId="{9369439D-591C-BF4D-BB89-95AEE45ACA11}" srcId="{B45DCC51-7ECE-A847-8262-C7AEE4B996BE}" destId="{DADCEDF3-B64F-5345-9CFA-D24C9CD4C249}" srcOrd="2" destOrd="0" parTransId="{7D0B6104-2BF3-4547-B48C-9A523A84B766}" sibTransId="{420744CA-73E7-1948-9CE5-2F9F516D6E9D}"/>
    <dgm:cxn modelId="{115DAABA-2699-EF4D-A20B-4EED57C342F6}" type="presOf" srcId="{B45DCC51-7ECE-A847-8262-C7AEE4B996BE}" destId="{E1C7AB85-D587-4843-B6F8-20DCCCED8E26}" srcOrd="0" destOrd="0" presId="urn:microsoft.com/office/officeart/2005/8/layout/venn2"/>
    <dgm:cxn modelId="{195132D6-3F1D-7B46-BB8B-521E9A30866A}" srcId="{B45DCC51-7ECE-A847-8262-C7AEE4B996BE}" destId="{C87AA888-5FD7-4346-A472-633F611B0449}" srcOrd="0" destOrd="0" parTransId="{25728B3D-9FB4-B747-A2D7-198AFF8FAEB5}" sibTransId="{989DA77F-A491-F64F-AB27-CCA1D9CEC11F}"/>
    <dgm:cxn modelId="{B199DEDC-4228-F248-A7FC-8B25DEA429AA}" type="presOf" srcId="{45A6901B-A92A-EA47-A283-287558649FAD}" destId="{19BC2D0B-E598-9C4B-B7BA-67C226212E7A}" srcOrd="0" destOrd="0" presId="urn:microsoft.com/office/officeart/2005/8/layout/venn2"/>
    <dgm:cxn modelId="{D86E12FB-49B8-9444-ADF4-CFAE585195B7}" type="presOf" srcId="{2F6BD6D7-7AAA-C947-9B3D-FB4621249316}" destId="{812DB68B-4284-7F41-89C9-3218697BF1C3}" srcOrd="1" destOrd="0" presId="urn:microsoft.com/office/officeart/2005/8/layout/venn2"/>
    <dgm:cxn modelId="{EFE0A64C-1575-904B-B21B-B3F79ACE19B3}" type="presParOf" srcId="{E1C7AB85-D587-4843-B6F8-20DCCCED8E26}" destId="{335D9251-FE6C-D14A-A829-0D7383EEDDEB}" srcOrd="0" destOrd="0" presId="urn:microsoft.com/office/officeart/2005/8/layout/venn2"/>
    <dgm:cxn modelId="{77115070-B88C-A947-8733-EACF029D5135}" type="presParOf" srcId="{335D9251-FE6C-D14A-A829-0D7383EEDDEB}" destId="{E82741A2-71CC-9140-9AC2-1983BFE00D08}" srcOrd="0" destOrd="0" presId="urn:microsoft.com/office/officeart/2005/8/layout/venn2"/>
    <dgm:cxn modelId="{B1724CA1-E134-654E-B7C6-FA54ABB94DB7}" type="presParOf" srcId="{335D9251-FE6C-D14A-A829-0D7383EEDDEB}" destId="{E5020C64-2017-B34F-864E-8DAA14048AC9}" srcOrd="1" destOrd="0" presId="urn:microsoft.com/office/officeart/2005/8/layout/venn2"/>
    <dgm:cxn modelId="{9475C1C3-59CE-7E49-8FA2-9F4CB400DD14}" type="presParOf" srcId="{E1C7AB85-D587-4843-B6F8-20DCCCED8E26}" destId="{8B04EEB9-15DB-B24B-90FC-7806945D8FA3}" srcOrd="1" destOrd="0" presId="urn:microsoft.com/office/officeart/2005/8/layout/venn2"/>
    <dgm:cxn modelId="{DE26D85D-81B2-E64A-9B29-87DC325977E6}" type="presParOf" srcId="{8B04EEB9-15DB-B24B-90FC-7806945D8FA3}" destId="{4F7D3C1C-582B-3B42-89BC-3AA9DDA611C4}" srcOrd="0" destOrd="0" presId="urn:microsoft.com/office/officeart/2005/8/layout/venn2"/>
    <dgm:cxn modelId="{E4016583-124E-254D-8465-36C20A693C50}" type="presParOf" srcId="{8B04EEB9-15DB-B24B-90FC-7806945D8FA3}" destId="{812DB68B-4284-7F41-89C9-3218697BF1C3}" srcOrd="1" destOrd="0" presId="urn:microsoft.com/office/officeart/2005/8/layout/venn2"/>
    <dgm:cxn modelId="{E1727233-FCCD-B341-AFD8-21481265231A}" type="presParOf" srcId="{E1C7AB85-D587-4843-B6F8-20DCCCED8E26}" destId="{6A29044F-737E-C847-A053-5090EDEE85B7}" srcOrd="2" destOrd="0" presId="urn:microsoft.com/office/officeart/2005/8/layout/venn2"/>
    <dgm:cxn modelId="{0AFC5B92-8A4E-2447-AE5A-290297ED03B6}" type="presParOf" srcId="{6A29044F-737E-C847-A053-5090EDEE85B7}" destId="{C6384A02-EE16-D64C-8256-AF577EB43459}" srcOrd="0" destOrd="0" presId="urn:microsoft.com/office/officeart/2005/8/layout/venn2"/>
    <dgm:cxn modelId="{9A74F669-8FE3-CA45-8062-4F3A727968F9}" type="presParOf" srcId="{6A29044F-737E-C847-A053-5090EDEE85B7}" destId="{D9FF6ADC-864B-D444-BEE0-62C7EC1720B1}" srcOrd="1" destOrd="0" presId="urn:microsoft.com/office/officeart/2005/8/layout/venn2"/>
    <dgm:cxn modelId="{86146278-053B-8E48-8D0E-0710658947C1}" type="presParOf" srcId="{E1C7AB85-D587-4843-B6F8-20DCCCED8E26}" destId="{18DE43FA-92BC-FD45-A4D1-34EAE048C426}" srcOrd="3" destOrd="0" presId="urn:microsoft.com/office/officeart/2005/8/layout/venn2"/>
    <dgm:cxn modelId="{60FBF43A-4A2D-B343-992C-3F8C905594DB}" type="presParOf" srcId="{18DE43FA-92BC-FD45-A4D1-34EAE048C426}" destId="{19BC2D0B-E598-9C4B-B7BA-67C226212E7A}" srcOrd="0" destOrd="0" presId="urn:microsoft.com/office/officeart/2005/8/layout/venn2"/>
    <dgm:cxn modelId="{F9FADFC9-2F78-DB41-BEBB-78F2668BCE3B}" type="presParOf" srcId="{18DE43FA-92BC-FD45-A4D1-34EAE048C426}" destId="{4611B6CB-E662-444E-910E-DD1AD5C96B77}" srcOrd="1" destOrd="0" presId="urn:microsoft.com/office/officeart/2005/8/layout/ven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73905E-B0FA-B246-9764-32B05BA555A0}">
      <dsp:nvSpPr>
        <dsp:cNvPr id="0" name=""/>
        <dsp:cNvSpPr/>
      </dsp:nvSpPr>
      <dsp:spPr>
        <a:xfrm>
          <a:off x="2658547" y="453"/>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Bigger Brain</a:t>
          </a:r>
        </a:p>
      </dsp:txBody>
      <dsp:txXfrm>
        <a:off x="2889973" y="203656"/>
        <a:ext cx="1117422" cy="981150"/>
      </dsp:txXfrm>
    </dsp:sp>
    <dsp:sp modelId="{99E0C074-F523-0647-A3DC-1B20AC1A6F1E}">
      <dsp:nvSpPr>
        <dsp:cNvPr id="0" name=""/>
        <dsp:cNvSpPr/>
      </dsp:nvSpPr>
      <dsp:spPr>
        <a:xfrm rot="2160000">
          <a:off x="4131435" y="1067974"/>
          <a:ext cx="307883"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4140255" y="1134489"/>
        <a:ext cx="215518" cy="280980"/>
      </dsp:txXfrm>
    </dsp:sp>
    <dsp:sp modelId="{1C1CFC16-44B9-6043-8678-0D2F6CE7A84B}">
      <dsp:nvSpPr>
        <dsp:cNvPr id="0" name=""/>
        <dsp:cNvSpPr/>
      </dsp:nvSpPr>
      <dsp:spPr>
        <a:xfrm>
          <a:off x="4346030" y="1226481"/>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Faster Thinking</a:t>
          </a:r>
        </a:p>
      </dsp:txBody>
      <dsp:txXfrm>
        <a:off x="4577456" y="1429684"/>
        <a:ext cx="1117422" cy="981150"/>
      </dsp:txXfrm>
    </dsp:sp>
    <dsp:sp modelId="{1A28A3CC-3233-9E4C-AD9C-6F89B9E0C864}">
      <dsp:nvSpPr>
        <dsp:cNvPr id="0" name=""/>
        <dsp:cNvSpPr/>
      </dsp:nvSpPr>
      <dsp:spPr>
        <a:xfrm rot="6480000">
          <a:off x="4636094" y="2668245"/>
          <a:ext cx="361915"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4707157" y="2710275"/>
        <a:ext cx="253341" cy="280980"/>
      </dsp:txXfrm>
    </dsp:sp>
    <dsp:sp modelId="{1E7ABCCD-DD8C-264D-8726-E2D9C17ACEA8}">
      <dsp:nvSpPr>
        <dsp:cNvPr id="0" name=""/>
        <dsp:cNvSpPr/>
      </dsp:nvSpPr>
      <dsp:spPr>
        <a:xfrm>
          <a:off x="3701469" y="3210236"/>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Better Predictions</a:t>
          </a:r>
        </a:p>
      </dsp:txBody>
      <dsp:txXfrm>
        <a:off x="3932895" y="3413439"/>
        <a:ext cx="1117422" cy="981150"/>
      </dsp:txXfrm>
    </dsp:sp>
    <dsp:sp modelId="{A5C66554-8580-6844-9A3F-F33575E1F797}">
      <dsp:nvSpPr>
        <dsp:cNvPr id="0" name=""/>
        <dsp:cNvSpPr/>
      </dsp:nvSpPr>
      <dsp:spPr>
        <a:xfrm rot="10800000">
          <a:off x="3322292" y="3669864"/>
          <a:ext cx="267951"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3402677" y="3763524"/>
        <a:ext cx="187566" cy="280980"/>
      </dsp:txXfrm>
    </dsp:sp>
    <dsp:sp modelId="{0048C95C-745F-D741-8E7B-31E8BB9D722F}">
      <dsp:nvSpPr>
        <dsp:cNvPr id="0" name=""/>
        <dsp:cNvSpPr/>
      </dsp:nvSpPr>
      <dsp:spPr>
        <a:xfrm>
          <a:off x="1615626" y="3210236"/>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More Food</a:t>
          </a:r>
        </a:p>
      </dsp:txBody>
      <dsp:txXfrm>
        <a:off x="1847052" y="3413439"/>
        <a:ext cx="1117422" cy="981150"/>
      </dsp:txXfrm>
    </dsp:sp>
    <dsp:sp modelId="{9EEAD502-9F39-6648-8438-90088E378130}">
      <dsp:nvSpPr>
        <dsp:cNvPr id="0" name=""/>
        <dsp:cNvSpPr/>
      </dsp:nvSpPr>
      <dsp:spPr>
        <a:xfrm rot="15120000">
          <a:off x="1905690" y="2687728"/>
          <a:ext cx="361915"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1976753" y="2833018"/>
        <a:ext cx="253341" cy="280980"/>
      </dsp:txXfrm>
    </dsp:sp>
    <dsp:sp modelId="{2435B415-20E3-E24E-B456-31B3D206EC9E}">
      <dsp:nvSpPr>
        <dsp:cNvPr id="0" name=""/>
        <dsp:cNvSpPr/>
      </dsp:nvSpPr>
      <dsp:spPr>
        <a:xfrm>
          <a:off x="971065" y="1226481"/>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More Energy</a:t>
          </a:r>
        </a:p>
      </dsp:txBody>
      <dsp:txXfrm>
        <a:off x="1202491" y="1429684"/>
        <a:ext cx="1117422" cy="981150"/>
      </dsp:txXfrm>
    </dsp:sp>
    <dsp:sp modelId="{2FA428CF-786A-6B43-A9A2-5461C9FA911B}">
      <dsp:nvSpPr>
        <dsp:cNvPr id="0" name=""/>
        <dsp:cNvSpPr/>
      </dsp:nvSpPr>
      <dsp:spPr>
        <a:xfrm rot="19440000">
          <a:off x="2443952" y="1078217"/>
          <a:ext cx="307883"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2452772" y="1199022"/>
        <a:ext cx="215518" cy="2809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48A48A-0574-DB40-9ACF-494C8C258197}">
      <dsp:nvSpPr>
        <dsp:cNvPr id="0" name=""/>
        <dsp:cNvSpPr/>
      </dsp:nvSpPr>
      <dsp:spPr>
        <a:xfrm rot="10800000">
          <a:off x="0" y="0"/>
          <a:ext cx="8128000" cy="1806222"/>
        </a:xfrm>
        <a:prstGeom prst="trapezoid">
          <a:avLst>
            <a:gd name="adj" fmla="val 7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t>World Models</a:t>
          </a:r>
        </a:p>
      </dsp:txBody>
      <dsp:txXfrm rot="-10800000">
        <a:off x="1422399" y="0"/>
        <a:ext cx="5283200" cy="1806222"/>
      </dsp:txXfrm>
    </dsp:sp>
    <dsp:sp modelId="{ED5AAE61-6D75-D446-9A16-66D7E205669C}">
      <dsp:nvSpPr>
        <dsp:cNvPr id="0" name=""/>
        <dsp:cNvSpPr/>
      </dsp:nvSpPr>
      <dsp:spPr>
        <a:xfrm rot="10800000">
          <a:off x="1354666" y="1806222"/>
          <a:ext cx="5418666" cy="1806222"/>
        </a:xfrm>
        <a:prstGeom prst="trapezoid">
          <a:avLst>
            <a:gd name="adj" fmla="val 7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t>Hebbian &amp; Reinforcement Learning</a:t>
          </a:r>
        </a:p>
      </dsp:txBody>
      <dsp:txXfrm rot="-10800000">
        <a:off x="2302933" y="1806222"/>
        <a:ext cx="3522133" cy="1806222"/>
      </dsp:txXfrm>
    </dsp:sp>
    <dsp:sp modelId="{46474A47-1E6B-654A-AFE3-CB50FD686B51}">
      <dsp:nvSpPr>
        <dsp:cNvPr id="0" name=""/>
        <dsp:cNvSpPr/>
      </dsp:nvSpPr>
      <dsp:spPr>
        <a:xfrm rot="10800000">
          <a:off x="2709333" y="3612444"/>
          <a:ext cx="2709333" cy="1806222"/>
        </a:xfrm>
        <a:prstGeom prst="trapezoid">
          <a:avLst>
            <a:gd name="adj" fmla="val 7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t>Reflex </a:t>
          </a:r>
          <a:br>
            <a:rPr lang="en-US" sz="4000" kern="1200" dirty="0"/>
          </a:br>
          <a:r>
            <a:rPr lang="en-US" sz="4000" kern="1200" dirty="0"/>
            <a:t>Arcs</a:t>
          </a:r>
        </a:p>
      </dsp:txBody>
      <dsp:txXfrm rot="-10800000">
        <a:off x="2709333" y="3612444"/>
        <a:ext cx="2709333" cy="18062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73905E-B0FA-B246-9764-32B05BA555A0}">
      <dsp:nvSpPr>
        <dsp:cNvPr id="0" name=""/>
        <dsp:cNvSpPr/>
      </dsp:nvSpPr>
      <dsp:spPr>
        <a:xfrm>
          <a:off x="2658547" y="453"/>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Bigger Brain</a:t>
          </a:r>
        </a:p>
      </dsp:txBody>
      <dsp:txXfrm>
        <a:off x="2889973" y="203656"/>
        <a:ext cx="1117422" cy="981150"/>
      </dsp:txXfrm>
    </dsp:sp>
    <dsp:sp modelId="{99E0C074-F523-0647-A3DC-1B20AC1A6F1E}">
      <dsp:nvSpPr>
        <dsp:cNvPr id="0" name=""/>
        <dsp:cNvSpPr/>
      </dsp:nvSpPr>
      <dsp:spPr>
        <a:xfrm rot="2160000">
          <a:off x="4131435" y="1067974"/>
          <a:ext cx="307883"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4140255" y="1134489"/>
        <a:ext cx="215518" cy="280980"/>
      </dsp:txXfrm>
    </dsp:sp>
    <dsp:sp modelId="{1C1CFC16-44B9-6043-8678-0D2F6CE7A84B}">
      <dsp:nvSpPr>
        <dsp:cNvPr id="0" name=""/>
        <dsp:cNvSpPr/>
      </dsp:nvSpPr>
      <dsp:spPr>
        <a:xfrm>
          <a:off x="4346030" y="1226481"/>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Faster Thinking</a:t>
          </a:r>
        </a:p>
      </dsp:txBody>
      <dsp:txXfrm>
        <a:off x="4577456" y="1429684"/>
        <a:ext cx="1117422" cy="981150"/>
      </dsp:txXfrm>
    </dsp:sp>
    <dsp:sp modelId="{1A28A3CC-3233-9E4C-AD9C-6F89B9E0C864}">
      <dsp:nvSpPr>
        <dsp:cNvPr id="0" name=""/>
        <dsp:cNvSpPr/>
      </dsp:nvSpPr>
      <dsp:spPr>
        <a:xfrm rot="6480000">
          <a:off x="4636094" y="2668245"/>
          <a:ext cx="361915"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4707157" y="2710275"/>
        <a:ext cx="253341" cy="280980"/>
      </dsp:txXfrm>
    </dsp:sp>
    <dsp:sp modelId="{1E7ABCCD-DD8C-264D-8726-E2D9C17ACEA8}">
      <dsp:nvSpPr>
        <dsp:cNvPr id="0" name=""/>
        <dsp:cNvSpPr/>
      </dsp:nvSpPr>
      <dsp:spPr>
        <a:xfrm>
          <a:off x="3701469" y="3210236"/>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Better Predictions</a:t>
          </a:r>
        </a:p>
      </dsp:txBody>
      <dsp:txXfrm>
        <a:off x="3932895" y="3413439"/>
        <a:ext cx="1117422" cy="981150"/>
      </dsp:txXfrm>
    </dsp:sp>
    <dsp:sp modelId="{A5C66554-8580-6844-9A3F-F33575E1F797}">
      <dsp:nvSpPr>
        <dsp:cNvPr id="0" name=""/>
        <dsp:cNvSpPr/>
      </dsp:nvSpPr>
      <dsp:spPr>
        <a:xfrm rot="10800000">
          <a:off x="3322292" y="3669864"/>
          <a:ext cx="267951"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3402677" y="3763524"/>
        <a:ext cx="187566" cy="280980"/>
      </dsp:txXfrm>
    </dsp:sp>
    <dsp:sp modelId="{0048C95C-745F-D741-8E7B-31E8BB9D722F}">
      <dsp:nvSpPr>
        <dsp:cNvPr id="0" name=""/>
        <dsp:cNvSpPr/>
      </dsp:nvSpPr>
      <dsp:spPr>
        <a:xfrm>
          <a:off x="1615626" y="3210236"/>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More Food</a:t>
          </a:r>
        </a:p>
      </dsp:txBody>
      <dsp:txXfrm>
        <a:off x="1847052" y="3413439"/>
        <a:ext cx="1117422" cy="981150"/>
      </dsp:txXfrm>
    </dsp:sp>
    <dsp:sp modelId="{9EEAD502-9F39-6648-8438-90088E378130}">
      <dsp:nvSpPr>
        <dsp:cNvPr id="0" name=""/>
        <dsp:cNvSpPr/>
      </dsp:nvSpPr>
      <dsp:spPr>
        <a:xfrm rot="15120000">
          <a:off x="1905690" y="2687728"/>
          <a:ext cx="361915"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1976753" y="2833018"/>
        <a:ext cx="253341" cy="280980"/>
      </dsp:txXfrm>
    </dsp:sp>
    <dsp:sp modelId="{2435B415-20E3-E24E-B456-31B3D206EC9E}">
      <dsp:nvSpPr>
        <dsp:cNvPr id="0" name=""/>
        <dsp:cNvSpPr/>
      </dsp:nvSpPr>
      <dsp:spPr>
        <a:xfrm>
          <a:off x="971065" y="1226481"/>
          <a:ext cx="1580274" cy="138755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More Energy</a:t>
          </a:r>
        </a:p>
      </dsp:txBody>
      <dsp:txXfrm>
        <a:off x="1202491" y="1429684"/>
        <a:ext cx="1117422" cy="981150"/>
      </dsp:txXfrm>
    </dsp:sp>
    <dsp:sp modelId="{2FA428CF-786A-6B43-A9A2-5461C9FA911B}">
      <dsp:nvSpPr>
        <dsp:cNvPr id="0" name=""/>
        <dsp:cNvSpPr/>
      </dsp:nvSpPr>
      <dsp:spPr>
        <a:xfrm rot="19440000">
          <a:off x="2443952" y="1078217"/>
          <a:ext cx="307883" cy="46830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2452772" y="1199022"/>
        <a:ext cx="215518" cy="2809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2741A2-71CC-9140-9AC2-1983BFE00D08}">
      <dsp:nvSpPr>
        <dsp:cNvPr id="0" name=""/>
        <dsp:cNvSpPr/>
      </dsp:nvSpPr>
      <dsp:spPr>
        <a:xfrm>
          <a:off x="327895" y="0"/>
          <a:ext cx="6037109" cy="49953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Creativity</a:t>
          </a:r>
        </a:p>
      </dsp:txBody>
      <dsp:txXfrm>
        <a:off x="2502462" y="249766"/>
        <a:ext cx="1687975" cy="749299"/>
      </dsp:txXfrm>
    </dsp:sp>
    <dsp:sp modelId="{4F7D3C1C-582B-3B42-89BC-3AA9DDA611C4}">
      <dsp:nvSpPr>
        <dsp:cNvPr id="0" name=""/>
        <dsp:cNvSpPr/>
      </dsp:nvSpPr>
      <dsp:spPr>
        <a:xfrm>
          <a:off x="1348316" y="999066"/>
          <a:ext cx="3996266" cy="39962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Imagination</a:t>
          </a:r>
        </a:p>
      </dsp:txBody>
      <dsp:txXfrm>
        <a:off x="2648102" y="1238842"/>
        <a:ext cx="1396695" cy="719327"/>
      </dsp:txXfrm>
    </dsp:sp>
    <dsp:sp modelId="{C6384A02-EE16-D64C-8256-AF577EB43459}">
      <dsp:nvSpPr>
        <dsp:cNvPr id="0" name=""/>
        <dsp:cNvSpPr/>
      </dsp:nvSpPr>
      <dsp:spPr>
        <a:xfrm>
          <a:off x="1847850" y="1998133"/>
          <a:ext cx="2997199" cy="299719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Prediction</a:t>
          </a:r>
        </a:p>
      </dsp:txBody>
      <dsp:txXfrm>
        <a:off x="2648102" y="2222923"/>
        <a:ext cx="1396695" cy="674369"/>
      </dsp:txXfrm>
    </dsp:sp>
    <dsp:sp modelId="{19BC2D0B-E598-9C4B-B7BA-67C226212E7A}">
      <dsp:nvSpPr>
        <dsp:cNvPr id="0" name=""/>
        <dsp:cNvSpPr/>
      </dsp:nvSpPr>
      <dsp:spPr>
        <a:xfrm>
          <a:off x="2347383" y="2997199"/>
          <a:ext cx="1998133" cy="19981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Learning</a:t>
          </a:r>
        </a:p>
      </dsp:txBody>
      <dsp:txXfrm>
        <a:off x="2640003" y="3496733"/>
        <a:ext cx="1412893" cy="999066"/>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png>
</file>

<file path=ppt/media/image13.jpeg>
</file>

<file path=ppt/media/image14.jpeg>
</file>

<file path=ppt/media/image15.png>
</file>

<file path=ppt/media/image16.png>
</file>

<file path=ppt/media/image17.png>
</file>

<file path=ppt/media/image18.jpeg>
</file>

<file path=ppt/media/image19.jpeg>
</file>

<file path=ppt/media/image2.png>
</file>

<file path=ppt/media/image20.pn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g>
</file>

<file path=ppt/media/image30.jpeg>
</file>

<file path=ppt/media/image4.jp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FD3E08-CD1E-6345-BF3D-6B539ADC1145}" type="datetimeFigureOut">
              <a:rPr lang="en-US" smtClean="0"/>
              <a:t>10/23/25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C32C59-1409-2640-866F-4A1083575A35}" type="slidenum">
              <a:rPr lang="en-US" smtClean="0"/>
              <a:t>‹#›</a:t>
            </a:fld>
            <a:endParaRPr lang="en-US"/>
          </a:p>
        </p:txBody>
      </p:sp>
    </p:spTree>
    <p:extLst>
      <p:ext uri="{BB962C8B-B14F-4D97-AF65-F5344CB8AC3E}">
        <p14:creationId xmlns:p14="http://schemas.microsoft.com/office/powerpoint/2010/main" val="4060375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1</a:t>
            </a:fld>
            <a:endParaRPr lang="en-US"/>
          </a:p>
        </p:txBody>
      </p:sp>
    </p:spTree>
    <p:extLst>
      <p:ext uri="{BB962C8B-B14F-4D97-AF65-F5344CB8AC3E}">
        <p14:creationId xmlns:p14="http://schemas.microsoft.com/office/powerpoint/2010/main" val="3264052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7054F6-98AB-01C1-2C2E-984F79C808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595B03-6E9B-DF42-5DF7-199C5AE72C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9F8D40-20E8-D94B-C837-E76EA38F494F}"/>
              </a:ext>
            </a:extLst>
          </p:cNvPr>
          <p:cNvSpPr>
            <a:spLocks noGrp="1"/>
          </p:cNvSpPr>
          <p:nvPr>
            <p:ph type="body" idx="1"/>
          </p:nvPr>
        </p:nvSpPr>
        <p:spPr/>
        <p:txBody>
          <a:bodyPr/>
          <a:lstStyle/>
          <a:p>
            <a:r>
              <a:rPr lang="en-US" dirty="0"/>
              <a:t>After the Permian extinction, reptiles once again came to dominate the planet.</a:t>
            </a:r>
          </a:p>
          <a:p>
            <a:r>
              <a:rPr lang="en-US" dirty="0"/>
              <a:t>The Mesozoic world was ruled by dinosaurs—fast, strong, and often enormous.</a:t>
            </a:r>
          </a:p>
          <a:p>
            <a:r>
              <a:rPr lang="en-US" dirty="0"/>
              <a:t>Our small mammalian ancestors were forced into the margins of that world, taking refuge in the dark.</a:t>
            </a:r>
          </a:p>
          <a:p>
            <a:r>
              <a:rPr lang="en-US" dirty="0"/>
              <a:t>They became nocturnal, burrowing, and elusive—living lives of constant vigilance.</a:t>
            </a:r>
            <a:br>
              <a:rPr lang="en-US" dirty="0"/>
            </a:br>
            <a:endParaRPr lang="en-US" dirty="0"/>
          </a:p>
          <a:p>
            <a:r>
              <a:rPr lang="en-US" dirty="0"/>
              <a:t>In the darkness, vision faltered, and with it the simple stimulus–response strategies that had worked so well for reptiles.</a:t>
            </a:r>
          </a:p>
          <a:p>
            <a:r>
              <a:rPr lang="en-US" dirty="0"/>
              <a:t>A flash of movement or a glint of light was no longer enough to guide behavior.</a:t>
            </a:r>
          </a:p>
          <a:p>
            <a:r>
              <a:rPr lang="en-US" dirty="0"/>
              <a:t>To navigate safely, these early mammals needed to piece together the world from memory, sound, smell, and touch.</a:t>
            </a:r>
          </a:p>
          <a:p>
            <a:r>
              <a:rPr lang="en-US" dirty="0"/>
              <a:t>They needed to form an </a:t>
            </a:r>
            <a:r>
              <a:rPr lang="en-US" i="1" dirty="0"/>
              <a:t>internal model</a:t>
            </a:r>
            <a:r>
              <a:rPr lang="en-US" dirty="0"/>
              <a:t>—a mental map they could explore when external cues were missing.</a:t>
            </a:r>
          </a:p>
          <a:p>
            <a:endParaRPr lang="en-US" dirty="0"/>
          </a:p>
          <a:p>
            <a:r>
              <a:rPr lang="en-US" dirty="0"/>
              <a:t>Nocturnality also changed the economics of risk.</a:t>
            </a:r>
          </a:p>
          <a:p>
            <a:r>
              <a:rPr lang="en-US" dirty="0"/>
              <a:t>A reptile could afford a mistake in broad daylight, but a small mammal venturing into the open night could not.</a:t>
            </a:r>
          </a:p>
          <a:p>
            <a:r>
              <a:rPr lang="en-US" dirty="0"/>
              <a:t>One wrong movement could mean death.</a:t>
            </a:r>
          </a:p>
          <a:p>
            <a:r>
              <a:rPr lang="en-US" dirty="0"/>
              <a:t>Trial and error became too costly, forcing mammals to evolve a new strategy: </a:t>
            </a:r>
            <a:r>
              <a:rPr lang="en-US" i="1" dirty="0"/>
              <a:t>trial and error in the mind</a:t>
            </a:r>
            <a:r>
              <a:rPr lang="en-US" dirty="0"/>
              <a:t>.</a:t>
            </a:r>
          </a:p>
          <a:p>
            <a:r>
              <a:rPr lang="en-US" dirty="0"/>
              <a:t>They began to “think ahead,” to pause, to imagine different possibilities before acting.</a:t>
            </a:r>
          </a:p>
          <a:p>
            <a:endParaRPr lang="en-US" dirty="0"/>
          </a:p>
          <a:p>
            <a:r>
              <a:rPr lang="en-US" dirty="0"/>
              <a:t>In a sense, imagination was a defense mechanism—a way to survive when you couldn’t afford to experiment.</a:t>
            </a:r>
          </a:p>
          <a:p>
            <a:r>
              <a:rPr lang="en-US" dirty="0"/>
              <a:t>What began as an adaptation for navigating darkness would become the basis of every form of higher cognition to come: foresight, planning, creativity, and thought itself.</a:t>
            </a:r>
          </a:p>
        </p:txBody>
      </p:sp>
      <p:sp>
        <p:nvSpPr>
          <p:cNvPr id="4" name="Slide Number Placeholder 3">
            <a:extLst>
              <a:ext uri="{FF2B5EF4-FFF2-40B4-BE49-F238E27FC236}">
                <a16:creationId xmlns:a16="http://schemas.microsoft.com/office/drawing/2014/main" id="{09C3D7A2-992B-0A52-ED6D-AF92360101F3}"/>
              </a:ext>
            </a:extLst>
          </p:cNvPr>
          <p:cNvSpPr>
            <a:spLocks noGrp="1"/>
          </p:cNvSpPr>
          <p:nvPr>
            <p:ph type="sldNum" sz="quarter" idx="5"/>
          </p:nvPr>
        </p:nvSpPr>
        <p:spPr/>
        <p:txBody>
          <a:bodyPr/>
          <a:lstStyle/>
          <a:p>
            <a:fld id="{B0C32C59-1409-2640-866F-4A1083575A35}" type="slidenum">
              <a:rPr lang="en-US" smtClean="0"/>
              <a:t>10</a:t>
            </a:fld>
            <a:endParaRPr lang="en-US"/>
          </a:p>
        </p:txBody>
      </p:sp>
    </p:spTree>
    <p:extLst>
      <p:ext uri="{BB962C8B-B14F-4D97-AF65-F5344CB8AC3E}">
        <p14:creationId xmlns:p14="http://schemas.microsoft.com/office/powerpoint/2010/main" val="23003100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5E3A2-42B8-0192-7804-4125B80D55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3848CC-9AB6-95B3-3874-543EC6F8A7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15F283-5139-B7A0-916E-255C0A9D61A4}"/>
              </a:ext>
            </a:extLst>
          </p:cNvPr>
          <p:cNvSpPr>
            <a:spLocks noGrp="1"/>
          </p:cNvSpPr>
          <p:nvPr>
            <p:ph type="body" idx="1"/>
          </p:nvPr>
        </p:nvSpPr>
        <p:spPr/>
        <p:txBody>
          <a:bodyPr/>
          <a:lstStyle/>
          <a:p>
            <a:r>
              <a:rPr lang="en-US" dirty="0"/>
              <a:t>For hundreds of millions of years, the only way to learn was to act and see what happened.</a:t>
            </a:r>
          </a:p>
          <a:p>
            <a:r>
              <a:rPr lang="en-US" dirty="0"/>
              <a:t>A fish learns which turns lead to food only by swimming them.</a:t>
            </a:r>
          </a:p>
          <a:p>
            <a:r>
              <a:rPr lang="en-US" dirty="0"/>
              <a:t>A lizard learns which prey to chase only after catching or missing it.</a:t>
            </a:r>
          </a:p>
          <a:p>
            <a:r>
              <a:rPr lang="en-US" dirty="0"/>
              <a:t>This is </a:t>
            </a:r>
            <a:r>
              <a:rPr lang="en-US" i="1" dirty="0"/>
              <a:t>model-free</a:t>
            </a:r>
            <a:r>
              <a:rPr lang="en-US" dirty="0"/>
              <a:t> learning—direct reinforcement of behavior by its outcome.</a:t>
            </a:r>
          </a:p>
          <a:p>
            <a:r>
              <a:rPr lang="en-US" dirty="0"/>
              <a:t>It works, but it’s slow, risky, and often wasteful.</a:t>
            </a:r>
          </a:p>
          <a:p>
            <a:endParaRPr lang="en-US" dirty="0"/>
          </a:p>
          <a:p>
            <a:r>
              <a:rPr lang="en-US" dirty="0"/>
              <a:t>Early mammals broke that mold.</a:t>
            </a:r>
          </a:p>
          <a:p>
            <a:r>
              <a:rPr lang="en-US" dirty="0"/>
              <a:t>They began to construct an </a:t>
            </a:r>
            <a:r>
              <a:rPr lang="en-US" i="1" dirty="0"/>
              <a:t>internal simulation</a:t>
            </a:r>
            <a:r>
              <a:rPr lang="en-US" dirty="0"/>
              <a:t> of the world</a:t>
            </a:r>
          </a:p>
          <a:p>
            <a:r>
              <a:rPr lang="en-US" dirty="0"/>
              <a:t>	—a space where actions could be tested without their real-world consequences.</a:t>
            </a:r>
          </a:p>
          <a:p>
            <a:r>
              <a:rPr lang="en-US" dirty="0"/>
              <a:t>Instead of swimming every possible path, </a:t>
            </a:r>
          </a:p>
          <a:p>
            <a:r>
              <a:rPr lang="en-US" dirty="0"/>
              <a:t>	the mammal could imagine a few in its mind and choose the best.</a:t>
            </a:r>
          </a:p>
          <a:p>
            <a:r>
              <a:rPr lang="en-US" dirty="0"/>
              <a:t>This new way of learning—</a:t>
            </a:r>
            <a:r>
              <a:rPr lang="en-US" i="1" dirty="0"/>
              <a:t>vicarious trial and error</a:t>
            </a:r>
            <a:r>
              <a:rPr lang="en-US" dirty="0"/>
              <a:t>—was safer, faster, and vastly more efficient.</a:t>
            </a:r>
          </a:p>
          <a:p>
            <a:endParaRPr lang="en-US" dirty="0"/>
          </a:p>
          <a:p>
            <a:r>
              <a:rPr lang="en-US" dirty="0"/>
              <a:t>Imagine two animals facing a fork in the road.</a:t>
            </a:r>
          </a:p>
          <a:p>
            <a:r>
              <a:rPr lang="en-US" dirty="0"/>
              <a:t>The reptile simply picks one path and learns from the reward or punishment it receives.</a:t>
            </a:r>
          </a:p>
          <a:p>
            <a:r>
              <a:rPr lang="en-US" dirty="0"/>
              <a:t>The mammal pauses, hesitates, and mentally “runs” both routes, </a:t>
            </a:r>
          </a:p>
          <a:p>
            <a:r>
              <a:rPr lang="en-US" dirty="0"/>
              <a:t>	predicting which one will lead to food or safety.</a:t>
            </a:r>
          </a:p>
          <a:p>
            <a:r>
              <a:rPr lang="en-US" dirty="0"/>
              <a:t>The result is not just a better decision in the moment</a:t>
            </a:r>
          </a:p>
          <a:p>
            <a:r>
              <a:rPr lang="en-US" dirty="0"/>
              <a:t>	—it’s a foundation for learning that generalizes, </a:t>
            </a:r>
          </a:p>
          <a:p>
            <a:r>
              <a:rPr lang="en-US" dirty="0"/>
              <a:t>	allowing the animal to apply past experience to new situations.</a:t>
            </a:r>
          </a:p>
          <a:p>
            <a:endParaRPr lang="en-US" dirty="0"/>
          </a:p>
          <a:p>
            <a:r>
              <a:rPr lang="en-US" dirty="0"/>
              <a:t>This innovation transformed behavior from reactive to proactive.</a:t>
            </a:r>
          </a:p>
          <a:p>
            <a:r>
              <a:rPr lang="en-US" dirty="0"/>
              <a:t>Animals were no longer bound to the immediate present.</a:t>
            </a:r>
          </a:p>
          <a:p>
            <a:r>
              <a:rPr lang="en-US" dirty="0"/>
              <a:t>They could entertain possibilities, plan sequences, and adapt flexibly to change.</a:t>
            </a:r>
          </a:p>
          <a:p>
            <a:r>
              <a:rPr lang="en-US" dirty="0"/>
              <a:t>Simulation turned the brain into an engine of imagination</a:t>
            </a:r>
          </a:p>
          <a:p>
            <a:r>
              <a:rPr lang="en-US" dirty="0"/>
              <a:t>	—a device for predicting the future before committing to it.</a:t>
            </a:r>
          </a:p>
        </p:txBody>
      </p:sp>
      <p:sp>
        <p:nvSpPr>
          <p:cNvPr id="4" name="Slide Number Placeholder 3">
            <a:extLst>
              <a:ext uri="{FF2B5EF4-FFF2-40B4-BE49-F238E27FC236}">
                <a16:creationId xmlns:a16="http://schemas.microsoft.com/office/drawing/2014/main" id="{A9C5EAE9-92FF-58FF-BAAB-783988E7CD0D}"/>
              </a:ext>
            </a:extLst>
          </p:cNvPr>
          <p:cNvSpPr>
            <a:spLocks noGrp="1"/>
          </p:cNvSpPr>
          <p:nvPr>
            <p:ph type="sldNum" sz="quarter" idx="5"/>
          </p:nvPr>
        </p:nvSpPr>
        <p:spPr/>
        <p:txBody>
          <a:bodyPr/>
          <a:lstStyle/>
          <a:p>
            <a:fld id="{B0C32C59-1409-2640-866F-4A1083575A35}" type="slidenum">
              <a:rPr lang="en-US" smtClean="0"/>
              <a:t>11</a:t>
            </a:fld>
            <a:endParaRPr lang="en-US"/>
          </a:p>
        </p:txBody>
      </p:sp>
    </p:spTree>
    <p:extLst>
      <p:ext uri="{BB962C8B-B14F-4D97-AF65-F5344CB8AC3E}">
        <p14:creationId xmlns:p14="http://schemas.microsoft.com/office/powerpoint/2010/main" val="39284731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857869-1AD1-D52D-EB00-0E028C2D75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1CC414-C54F-82FA-90F8-C87F30C37D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19470A-292B-A69F-AD71-B52958838F8E}"/>
              </a:ext>
            </a:extLst>
          </p:cNvPr>
          <p:cNvSpPr>
            <a:spLocks noGrp="1"/>
          </p:cNvSpPr>
          <p:nvPr>
            <p:ph type="body" idx="1"/>
          </p:nvPr>
        </p:nvSpPr>
        <p:spPr/>
        <p:txBody>
          <a:bodyPr/>
          <a:lstStyle/>
          <a:p>
            <a:r>
              <a:rPr lang="en-US" dirty="0"/>
              <a:t>The biological breakthrough that made simulation possible was the emergence of a new structure—the </a:t>
            </a:r>
            <a:r>
              <a:rPr lang="en-US" b="1" dirty="0"/>
              <a:t>neocortex</a:t>
            </a:r>
            <a:r>
              <a:rPr lang="en-US" dirty="0"/>
              <a:t>.</a:t>
            </a:r>
          </a:p>
          <a:p>
            <a:r>
              <a:rPr lang="en-US" dirty="0"/>
              <a:t>Earlier vertebrates had only a three-layered “paleocortex,” suited for basic sensory processing and simple associations.</a:t>
            </a:r>
          </a:p>
          <a:p>
            <a:r>
              <a:rPr lang="en-US" dirty="0"/>
              <a:t>But mammals evolved an expanded, six-layered neocortex, capable of richer and more flexible computation.</a:t>
            </a:r>
          </a:p>
          <a:p>
            <a:endParaRPr lang="en-US" dirty="0"/>
          </a:p>
          <a:p>
            <a:r>
              <a:rPr lang="en-US" dirty="0"/>
              <a:t>This structure wasn’t specialized for any single sense or function.</a:t>
            </a:r>
          </a:p>
          <a:p>
            <a:r>
              <a:rPr lang="en-US" dirty="0"/>
              <a:t>It was a kind of general-purpose prediction engine</a:t>
            </a:r>
          </a:p>
          <a:p>
            <a:r>
              <a:rPr lang="en-US" dirty="0"/>
              <a:t>	—able to take in patterns from any modality and learn how they change over time.</a:t>
            </a:r>
          </a:p>
          <a:p>
            <a:r>
              <a:rPr lang="en-US" dirty="0"/>
              <a:t>In one species, it might process visual shapes; in another, auditory rhythms or tactile layouts.</a:t>
            </a:r>
          </a:p>
          <a:p>
            <a:r>
              <a:rPr lang="en-US" dirty="0"/>
              <a:t>In every case, the same circuitry learned to recognize regularities, </a:t>
            </a:r>
          </a:p>
          <a:p>
            <a:r>
              <a:rPr lang="en-US" dirty="0"/>
              <a:t>	fill in missing information, and anticipate what would come next.</a:t>
            </a:r>
          </a:p>
          <a:p>
            <a:endParaRPr lang="en-US" dirty="0"/>
          </a:p>
          <a:p>
            <a:r>
              <a:rPr lang="en-US" dirty="0"/>
              <a:t>That flexibility was the secret.</a:t>
            </a:r>
          </a:p>
          <a:p>
            <a:r>
              <a:rPr lang="en-US" dirty="0"/>
              <a:t>The neocortex could </a:t>
            </a:r>
            <a:r>
              <a:rPr lang="en-US" i="1" dirty="0"/>
              <a:t>simulate</a:t>
            </a:r>
            <a:r>
              <a:rPr lang="en-US" dirty="0"/>
              <a:t>—generate internal patterns of activity that mirrored real experiences.</a:t>
            </a:r>
          </a:p>
          <a:p>
            <a:r>
              <a:rPr lang="en-US" dirty="0"/>
              <a:t>It could create a “what if” version of the world, run it forward, </a:t>
            </a:r>
          </a:p>
          <a:p>
            <a:r>
              <a:rPr lang="en-US" dirty="0"/>
              <a:t>	and compare the imagined outcome with reality.</a:t>
            </a:r>
          </a:p>
          <a:p>
            <a:r>
              <a:rPr lang="en-US" dirty="0"/>
              <a:t>Over evolutionary time, this ability became the foundation of recognition, imagination, and memory.</a:t>
            </a:r>
          </a:p>
          <a:p>
            <a:r>
              <a:rPr lang="en-US" dirty="0"/>
              <a:t>It was the first brain structure not tied to any single behavior or domain, </a:t>
            </a:r>
          </a:p>
          <a:p>
            <a:r>
              <a:rPr lang="en-US" dirty="0"/>
              <a:t>	but capable of constructing a general </a:t>
            </a:r>
            <a:r>
              <a:rPr lang="en-US" i="1" dirty="0"/>
              <a:t>world model.</a:t>
            </a:r>
            <a:endParaRPr lang="en-US" dirty="0"/>
          </a:p>
          <a:p>
            <a:endParaRPr lang="en-US" dirty="0"/>
          </a:p>
          <a:p>
            <a:r>
              <a:rPr lang="en-US" dirty="0"/>
              <a:t>The neocortex didn’t evolve to ponder philosophy or invent technology.</a:t>
            </a:r>
          </a:p>
          <a:p>
            <a:r>
              <a:rPr lang="en-US" dirty="0"/>
              <a:t>Its original job was far humbler and more urgent: </a:t>
            </a:r>
          </a:p>
          <a:p>
            <a:r>
              <a:rPr lang="en-US" dirty="0"/>
              <a:t>	to let small mammals survive in a world dominated by giants.</a:t>
            </a:r>
          </a:p>
          <a:p>
            <a:r>
              <a:rPr lang="en-US" dirty="0"/>
              <a:t>By predicting before acting, they could outthink rather than outfight their predators.</a:t>
            </a:r>
          </a:p>
          <a:p>
            <a:r>
              <a:rPr lang="en-US" dirty="0"/>
              <a:t>The neocortex gave them not just faster reactions—but foresight.</a:t>
            </a:r>
          </a:p>
        </p:txBody>
      </p:sp>
      <p:sp>
        <p:nvSpPr>
          <p:cNvPr id="4" name="Slide Number Placeholder 3">
            <a:extLst>
              <a:ext uri="{FF2B5EF4-FFF2-40B4-BE49-F238E27FC236}">
                <a16:creationId xmlns:a16="http://schemas.microsoft.com/office/drawing/2014/main" id="{09C10FE9-B92A-DE04-51D5-62144A333F54}"/>
              </a:ext>
            </a:extLst>
          </p:cNvPr>
          <p:cNvSpPr>
            <a:spLocks noGrp="1"/>
          </p:cNvSpPr>
          <p:nvPr>
            <p:ph type="sldNum" sz="quarter" idx="5"/>
          </p:nvPr>
        </p:nvSpPr>
        <p:spPr/>
        <p:txBody>
          <a:bodyPr/>
          <a:lstStyle/>
          <a:p>
            <a:fld id="{B0C32C59-1409-2640-866F-4A1083575A35}" type="slidenum">
              <a:rPr lang="en-US" smtClean="0"/>
              <a:t>12</a:t>
            </a:fld>
            <a:endParaRPr lang="en-US"/>
          </a:p>
        </p:txBody>
      </p:sp>
    </p:spTree>
    <p:extLst>
      <p:ext uri="{BB962C8B-B14F-4D97-AF65-F5344CB8AC3E}">
        <p14:creationId xmlns:p14="http://schemas.microsoft.com/office/powerpoint/2010/main" val="1906136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69D961-7CE3-5785-EA52-B4AC37DB6CF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B638B0-04F7-B9FF-77D5-6A634EFD76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8D89EA-0106-CC06-88E2-473EAB7B5CF6}"/>
              </a:ext>
            </a:extLst>
          </p:cNvPr>
          <p:cNvSpPr>
            <a:spLocks noGrp="1"/>
          </p:cNvSpPr>
          <p:nvPr>
            <p:ph type="body" idx="1"/>
          </p:nvPr>
        </p:nvSpPr>
        <p:spPr/>
        <p:txBody>
          <a:bodyPr/>
          <a:lstStyle/>
          <a:p>
            <a:r>
              <a:rPr lang="en-US" dirty="0"/>
              <a:t>For most of evolutionary history, learning meant </a:t>
            </a:r>
            <a:r>
              <a:rPr lang="en-US" i="1" dirty="0"/>
              <a:t>acting first</a:t>
            </a:r>
            <a:r>
              <a:rPr lang="en-US" dirty="0"/>
              <a:t>.</a:t>
            </a:r>
          </a:p>
          <a:p>
            <a:r>
              <a:rPr lang="en-US" dirty="0"/>
              <a:t>An animal had to try something—move, bite, flee</a:t>
            </a:r>
          </a:p>
          <a:p>
            <a:r>
              <a:rPr lang="en-US" dirty="0"/>
              <a:t>	—and let reinforcement teach it whether the choice was good or bad.</a:t>
            </a:r>
          </a:p>
          <a:p>
            <a:r>
              <a:rPr lang="en-US" dirty="0"/>
              <a:t>This was the logic of the basal ganglia: strengthen what worked, weaken what didn’t.</a:t>
            </a:r>
          </a:p>
          <a:p>
            <a:r>
              <a:rPr lang="en-US" dirty="0"/>
              <a:t>It was an elegant system, but painfully inefficient.</a:t>
            </a:r>
          </a:p>
          <a:p>
            <a:r>
              <a:rPr lang="en-US" dirty="0"/>
              <a:t>Every lesson required risk, time, and energy.</a:t>
            </a:r>
          </a:p>
          <a:p>
            <a:endParaRPr lang="en-US" dirty="0"/>
          </a:p>
          <a:p>
            <a:r>
              <a:rPr lang="en-US" dirty="0"/>
              <a:t>Mammals found a shortcut.</a:t>
            </a:r>
          </a:p>
          <a:p>
            <a:r>
              <a:rPr lang="en-US" dirty="0"/>
              <a:t>With the rise of the neocortex, brains began to construct internal models of their environments.</a:t>
            </a:r>
          </a:p>
          <a:p>
            <a:r>
              <a:rPr lang="en-US" dirty="0"/>
              <a:t>They could simulate possible futures, test them mentally, </a:t>
            </a:r>
          </a:p>
          <a:p>
            <a:r>
              <a:rPr lang="en-US" dirty="0"/>
              <a:t>	and update their expectations </a:t>
            </a:r>
            <a:r>
              <a:rPr lang="en-US" i="1" dirty="0"/>
              <a:t>without</a:t>
            </a:r>
            <a:r>
              <a:rPr lang="en-US" dirty="0"/>
              <a:t> needing to perform the action in reality.</a:t>
            </a:r>
          </a:p>
          <a:p>
            <a:r>
              <a:rPr lang="en-US" dirty="0"/>
              <a:t>This was learning by imagining.</a:t>
            </a:r>
          </a:p>
          <a:p>
            <a:endParaRPr lang="en-US" dirty="0"/>
          </a:p>
          <a:p>
            <a:r>
              <a:rPr lang="en-US" dirty="0"/>
              <a:t>In reinforcement learning terms, we would say the brain moved from “model-free” to “model-based.”</a:t>
            </a:r>
          </a:p>
          <a:p>
            <a:r>
              <a:rPr lang="en-US" dirty="0"/>
              <a:t>Instead of simply reacting to feedback, mammals learned to predict feedback in advance.</a:t>
            </a:r>
          </a:p>
          <a:p>
            <a:r>
              <a:rPr lang="en-US" dirty="0"/>
              <a:t>They could choose actions based not on what had happened, but on what </a:t>
            </a:r>
            <a:r>
              <a:rPr lang="en-US" i="1" dirty="0"/>
              <a:t>might</a:t>
            </a:r>
            <a:r>
              <a:rPr lang="en-US" dirty="0"/>
              <a:t> happen.</a:t>
            </a:r>
          </a:p>
          <a:p>
            <a:r>
              <a:rPr lang="en-US" dirty="0"/>
              <a:t>That made learning exponentially faster and safer</a:t>
            </a:r>
          </a:p>
          <a:p>
            <a:r>
              <a:rPr lang="en-US" dirty="0"/>
              <a:t>	—especially for small, vulnerable creatures navigating dangerous, unpredictable worlds.</a:t>
            </a:r>
          </a:p>
          <a:p>
            <a:endParaRPr lang="en-US" dirty="0"/>
          </a:p>
          <a:p>
            <a:r>
              <a:rPr lang="en-US" dirty="0"/>
              <a:t>This change was revolutionary.</a:t>
            </a:r>
          </a:p>
          <a:p>
            <a:r>
              <a:rPr lang="en-US" dirty="0"/>
              <a:t>It meant that evolution no longer had to hardwire every behavior, </a:t>
            </a:r>
          </a:p>
          <a:p>
            <a:r>
              <a:rPr lang="en-US" dirty="0"/>
              <a:t>	and that individual experience no longer had to be earned through trial and error.</a:t>
            </a:r>
          </a:p>
          <a:p>
            <a:r>
              <a:rPr lang="en-US" dirty="0"/>
              <a:t>A single brain, through imagination alone, could rehearse countless possibilities.</a:t>
            </a:r>
          </a:p>
          <a:p>
            <a:r>
              <a:rPr lang="en-US" dirty="0"/>
              <a:t>For the first time in history, an organism could improve its behavior </a:t>
            </a:r>
            <a:r>
              <a:rPr lang="en-US" i="1" dirty="0"/>
              <a:t>in its mind</a:t>
            </a:r>
            <a:r>
              <a:rPr lang="en-US" dirty="0"/>
              <a:t> before ever trying it out in the world.</a:t>
            </a:r>
          </a:p>
        </p:txBody>
      </p:sp>
      <p:sp>
        <p:nvSpPr>
          <p:cNvPr id="4" name="Slide Number Placeholder 3">
            <a:extLst>
              <a:ext uri="{FF2B5EF4-FFF2-40B4-BE49-F238E27FC236}">
                <a16:creationId xmlns:a16="http://schemas.microsoft.com/office/drawing/2014/main" id="{8F7B21F5-27DC-CC10-88E9-EDCCE8B7CA6C}"/>
              </a:ext>
            </a:extLst>
          </p:cNvPr>
          <p:cNvSpPr>
            <a:spLocks noGrp="1"/>
          </p:cNvSpPr>
          <p:nvPr>
            <p:ph type="sldNum" sz="quarter" idx="5"/>
          </p:nvPr>
        </p:nvSpPr>
        <p:spPr/>
        <p:txBody>
          <a:bodyPr/>
          <a:lstStyle/>
          <a:p>
            <a:fld id="{B0C32C59-1409-2640-866F-4A1083575A35}" type="slidenum">
              <a:rPr lang="en-US" smtClean="0"/>
              <a:t>13</a:t>
            </a:fld>
            <a:endParaRPr lang="en-US"/>
          </a:p>
        </p:txBody>
      </p:sp>
    </p:spTree>
    <p:extLst>
      <p:ext uri="{BB962C8B-B14F-4D97-AF65-F5344CB8AC3E}">
        <p14:creationId xmlns:p14="http://schemas.microsoft.com/office/powerpoint/2010/main" val="14871452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1943FC-CDCE-98B0-5E13-8207F8B061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32B7AE-991C-0A54-FDDA-D08C19C124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EF0666-23E9-6677-0546-9D52AEA11EC3}"/>
              </a:ext>
            </a:extLst>
          </p:cNvPr>
          <p:cNvSpPr>
            <a:spLocks noGrp="1"/>
          </p:cNvSpPr>
          <p:nvPr>
            <p:ph type="body" idx="1"/>
          </p:nvPr>
        </p:nvSpPr>
        <p:spPr/>
        <p:txBody>
          <a:bodyPr/>
          <a:lstStyle/>
          <a:p>
            <a:r>
              <a:rPr lang="en-US" dirty="0"/>
              <a:t>Simulation was not just a clever trick—it was a profound leap in the logic of learning itself.</a:t>
            </a:r>
          </a:p>
          <a:p>
            <a:r>
              <a:rPr lang="en-US" dirty="0"/>
              <a:t>Trial-and-error learning, while effective, has strict limits.</a:t>
            </a:r>
          </a:p>
          <a:p>
            <a:r>
              <a:rPr lang="en-US" dirty="0"/>
              <a:t>It’s costly, because every mistake happens in the real world.</a:t>
            </a:r>
          </a:p>
          <a:p>
            <a:r>
              <a:rPr lang="en-US" dirty="0"/>
              <a:t>It’s slow, because feedback only comes after action.</a:t>
            </a:r>
          </a:p>
          <a:p>
            <a:r>
              <a:rPr lang="en-US" dirty="0"/>
              <a:t>And it’s narrow, because it only reinforces what has actually been tried.</a:t>
            </a:r>
          </a:p>
          <a:p>
            <a:r>
              <a:rPr lang="en-US" dirty="0"/>
              <a:t>Animals that relied on it could adapt only within the boundaries of their direct experience.</a:t>
            </a:r>
          </a:p>
          <a:p>
            <a:endParaRPr lang="en-US" dirty="0"/>
          </a:p>
          <a:p>
            <a:r>
              <a:rPr lang="en-US" dirty="0"/>
              <a:t>Simulation changed those rules.</a:t>
            </a:r>
          </a:p>
          <a:p>
            <a:r>
              <a:rPr lang="en-US" dirty="0"/>
              <a:t>By imagining possible futures, mammals could explore </a:t>
            </a:r>
            <a:r>
              <a:rPr lang="en-US" i="1" dirty="0"/>
              <a:t>thousands</a:t>
            </a:r>
            <a:r>
              <a:rPr lang="en-US" dirty="0"/>
              <a:t> of actions virtually </a:t>
            </a:r>
          </a:p>
          <a:p>
            <a:r>
              <a:rPr lang="en-US" dirty="0"/>
              <a:t>	before committing to one physically.</a:t>
            </a:r>
          </a:p>
          <a:p>
            <a:r>
              <a:rPr lang="en-US" dirty="0"/>
              <a:t>They could evaluate options that had never been experienced, </a:t>
            </a:r>
          </a:p>
          <a:p>
            <a:r>
              <a:rPr lang="en-US" dirty="0"/>
              <a:t>	compare outcomes that hadn’t yet occurred, and avoid actions that would lead to disaster.</a:t>
            </a:r>
          </a:p>
          <a:p>
            <a:r>
              <a:rPr lang="en-US" dirty="0"/>
              <a:t>This made them not just faster learners, but fundamentally different kinds of learners.</a:t>
            </a:r>
          </a:p>
          <a:p>
            <a:endParaRPr lang="en-US" dirty="0"/>
          </a:p>
          <a:p>
            <a:r>
              <a:rPr lang="en-US" dirty="0"/>
              <a:t>It also opened the door to abstraction.</a:t>
            </a:r>
          </a:p>
          <a:p>
            <a:r>
              <a:rPr lang="en-US" dirty="0"/>
              <a:t>A simulated world can represent not only things that exist, but things that </a:t>
            </a:r>
            <a:r>
              <a:rPr lang="en-US" i="1" dirty="0"/>
              <a:t>could</a:t>
            </a:r>
            <a:r>
              <a:rPr lang="en-US" dirty="0"/>
              <a:t> exist</a:t>
            </a:r>
          </a:p>
          <a:p>
            <a:r>
              <a:rPr lang="en-US" dirty="0"/>
              <a:t>	—plans, strategies, and hypothetical situations.</a:t>
            </a:r>
          </a:p>
          <a:p>
            <a:r>
              <a:rPr lang="en-US" dirty="0"/>
              <a:t>An animal that can simulate can generalize, transferring knowledge from one context to another.</a:t>
            </a:r>
          </a:p>
          <a:p>
            <a:r>
              <a:rPr lang="en-US" dirty="0"/>
              <a:t>It can test “what if” scenarios, reason about causes, and even invent solutions.</a:t>
            </a:r>
          </a:p>
          <a:p>
            <a:endParaRPr lang="en-US" dirty="0"/>
          </a:p>
          <a:p>
            <a:r>
              <a:rPr lang="en-US" dirty="0"/>
              <a:t>In evolutionary terms, this meant that thought itself became a form of natural selection</a:t>
            </a:r>
          </a:p>
          <a:p>
            <a:r>
              <a:rPr lang="en-US" dirty="0"/>
              <a:t>	—ideas could compete inside the mind before actions competed in the world.</a:t>
            </a:r>
          </a:p>
          <a:p>
            <a:r>
              <a:rPr lang="en-US" dirty="0"/>
              <a:t>Simulation made cognition recursive: brains could learn from their own models.</a:t>
            </a:r>
          </a:p>
          <a:p>
            <a:r>
              <a:rPr lang="en-US" dirty="0"/>
              <a:t>And that recursive loop—imagining, predicting, revising—became the defining hallmark of mammalian intelligence.</a:t>
            </a:r>
          </a:p>
        </p:txBody>
      </p:sp>
      <p:sp>
        <p:nvSpPr>
          <p:cNvPr id="4" name="Slide Number Placeholder 3">
            <a:extLst>
              <a:ext uri="{FF2B5EF4-FFF2-40B4-BE49-F238E27FC236}">
                <a16:creationId xmlns:a16="http://schemas.microsoft.com/office/drawing/2014/main" id="{DC1DF350-E871-E1E8-6888-72794BCBBACC}"/>
              </a:ext>
            </a:extLst>
          </p:cNvPr>
          <p:cNvSpPr>
            <a:spLocks noGrp="1"/>
          </p:cNvSpPr>
          <p:nvPr>
            <p:ph type="sldNum" sz="quarter" idx="5"/>
          </p:nvPr>
        </p:nvSpPr>
        <p:spPr/>
        <p:txBody>
          <a:bodyPr/>
          <a:lstStyle/>
          <a:p>
            <a:fld id="{B0C32C59-1409-2640-866F-4A1083575A35}" type="slidenum">
              <a:rPr lang="en-US" smtClean="0"/>
              <a:t>14</a:t>
            </a:fld>
            <a:endParaRPr lang="en-US"/>
          </a:p>
        </p:txBody>
      </p:sp>
    </p:spTree>
    <p:extLst>
      <p:ext uri="{BB962C8B-B14F-4D97-AF65-F5344CB8AC3E}">
        <p14:creationId xmlns:p14="http://schemas.microsoft.com/office/powerpoint/2010/main" val="38007892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D587E-658C-05D5-3C9A-F1CB03D503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095638-D9A1-F164-DDCE-6A66D8E9F0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4D54F8-1F64-F6BA-8B47-71B0B8F9B323}"/>
              </a:ext>
            </a:extLst>
          </p:cNvPr>
          <p:cNvSpPr>
            <a:spLocks noGrp="1"/>
          </p:cNvSpPr>
          <p:nvPr>
            <p:ph type="body" idx="1"/>
          </p:nvPr>
        </p:nvSpPr>
        <p:spPr/>
        <p:txBody>
          <a:bodyPr/>
          <a:lstStyle/>
          <a:p>
            <a:r>
              <a:rPr lang="en-US" dirty="0"/>
              <a:t>Imagination isn’t limited to sight—we can picture sounds, movements, even abstract ideas.</a:t>
            </a:r>
          </a:p>
          <a:p>
            <a:r>
              <a:rPr lang="en-US" dirty="0"/>
              <a:t>But in evolutionary history, </a:t>
            </a:r>
            <a:r>
              <a:rPr lang="en-US" i="1" dirty="0"/>
              <a:t>vision</a:t>
            </a:r>
            <a:r>
              <a:rPr lang="en-US" dirty="0"/>
              <a:t> likely provided the first and most natural foundation for simulation.</a:t>
            </a:r>
          </a:p>
          <a:p>
            <a:r>
              <a:rPr lang="en-US" dirty="0"/>
              <a:t>That’s because vision organizes information spatially.</a:t>
            </a:r>
          </a:p>
          <a:p>
            <a:r>
              <a:rPr lang="en-US" dirty="0"/>
              <a:t>It builds a map-like representation of the world, showing not only what’s here now, but what lies beyond the edge of perception.</a:t>
            </a:r>
          </a:p>
          <a:p>
            <a:r>
              <a:rPr lang="en-US" dirty="0"/>
              <a:t>Those spatial regularities—shapes, distances, trajectories—lend themselves perfectly to prediction.</a:t>
            </a:r>
          </a:p>
          <a:p>
            <a:r>
              <a:rPr lang="en-US" dirty="0"/>
              <a:t>They allow a brain to model how things will move, appear, or disappear as the animal moves through space.</a:t>
            </a:r>
          </a:p>
          <a:p>
            <a:endParaRPr lang="en-US" dirty="0"/>
          </a:p>
          <a:p>
            <a:r>
              <a:rPr lang="en-US" dirty="0"/>
              <a:t>For early mammals, this was invaluable.</a:t>
            </a:r>
          </a:p>
          <a:p>
            <a:r>
              <a:rPr lang="en-US" dirty="0"/>
              <a:t>Their nocturnal lives meant they often had to act on incomplete visual information.</a:t>
            </a:r>
          </a:p>
          <a:p>
            <a:r>
              <a:rPr lang="en-US" dirty="0"/>
              <a:t>They had to infer the position of prey, obstacles, or predators from hints and memory, reconstructing what they couldn’t see directly.</a:t>
            </a:r>
          </a:p>
          <a:p>
            <a:r>
              <a:rPr lang="en-US" dirty="0"/>
              <a:t>That kind of perceptual inference—filling in gaps—was an early form of mental simulation.</a:t>
            </a:r>
          </a:p>
          <a:p>
            <a:endParaRPr lang="en-US" dirty="0"/>
          </a:p>
          <a:p>
            <a:r>
              <a:rPr lang="en-US" dirty="0"/>
              <a:t>Over time, the same cortical machinery that predicted visual patterns became useful for predicting </a:t>
            </a:r>
            <a:r>
              <a:rPr lang="en-US" i="1" dirty="0"/>
              <a:t>any</a:t>
            </a:r>
            <a:r>
              <a:rPr lang="en-US" dirty="0"/>
              <a:t> pattern: sounds, movements, outcomes, or events.</a:t>
            </a:r>
          </a:p>
          <a:p>
            <a:r>
              <a:rPr lang="en-US" dirty="0"/>
              <a:t>The neocortex generalized the skill from “seeing the unseen” to “imagining the unexperienced.”</a:t>
            </a:r>
          </a:p>
          <a:p>
            <a:r>
              <a:rPr lang="en-US" dirty="0"/>
              <a:t>So while imagination today draws on every sense and every kind of thought, vision may have provided the first scaffolding—a way for the brain to rehearse the future using the same circuits that once only saw the present.</a:t>
            </a:r>
          </a:p>
        </p:txBody>
      </p:sp>
      <p:sp>
        <p:nvSpPr>
          <p:cNvPr id="4" name="Slide Number Placeholder 3">
            <a:extLst>
              <a:ext uri="{FF2B5EF4-FFF2-40B4-BE49-F238E27FC236}">
                <a16:creationId xmlns:a16="http://schemas.microsoft.com/office/drawing/2014/main" id="{40C4959A-EC5B-6693-B0B9-73EF71396736}"/>
              </a:ext>
            </a:extLst>
          </p:cNvPr>
          <p:cNvSpPr>
            <a:spLocks noGrp="1"/>
          </p:cNvSpPr>
          <p:nvPr>
            <p:ph type="sldNum" sz="quarter" idx="5"/>
          </p:nvPr>
        </p:nvSpPr>
        <p:spPr/>
        <p:txBody>
          <a:bodyPr/>
          <a:lstStyle/>
          <a:p>
            <a:fld id="{B0C32C59-1409-2640-866F-4A1083575A35}" type="slidenum">
              <a:rPr lang="en-US" smtClean="0"/>
              <a:t>15</a:t>
            </a:fld>
            <a:endParaRPr lang="en-US"/>
          </a:p>
        </p:txBody>
      </p:sp>
    </p:spTree>
    <p:extLst>
      <p:ext uri="{BB962C8B-B14F-4D97-AF65-F5344CB8AC3E}">
        <p14:creationId xmlns:p14="http://schemas.microsoft.com/office/powerpoint/2010/main" val="30883898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AEA336-8AE1-EA80-DECA-6A3CA901CB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E97C5A-C84D-F0B4-8260-2F9C6FD9D2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E19D17-E353-1F92-AB81-E625E4220E55}"/>
              </a:ext>
            </a:extLst>
          </p:cNvPr>
          <p:cNvSpPr>
            <a:spLocks noGrp="1"/>
          </p:cNvSpPr>
          <p:nvPr>
            <p:ph type="body" idx="1"/>
          </p:nvPr>
        </p:nvSpPr>
        <p:spPr/>
        <p:txBody>
          <a:bodyPr/>
          <a:lstStyle/>
          <a:p>
            <a:r>
              <a:rPr lang="en-US" dirty="0"/>
              <a:t>When mammals evolved warm-bloodedness, they didn’t just change how they regulated temperature</a:t>
            </a:r>
          </a:p>
          <a:p>
            <a:r>
              <a:rPr lang="en-US" dirty="0"/>
              <a:t>	—they changed how fast their brains could think.</a:t>
            </a:r>
          </a:p>
          <a:p>
            <a:r>
              <a:rPr lang="en-US" dirty="0"/>
              <a:t>Neurons operate through electrochemical reactions that depend on temperature.</a:t>
            </a:r>
          </a:p>
          <a:p>
            <a:r>
              <a:rPr lang="en-US" dirty="0"/>
              <a:t>Cooler brains, like those of reptiles, transmit signals more slowly, </a:t>
            </a:r>
          </a:p>
          <a:p>
            <a:r>
              <a:rPr lang="en-US" dirty="0"/>
              <a:t>	meaning their reactions are limited by environmental warmth.</a:t>
            </a:r>
          </a:p>
          <a:p>
            <a:r>
              <a:rPr lang="en-US" dirty="0"/>
              <a:t>A cold lizard’s brain literally </a:t>
            </a:r>
            <a:r>
              <a:rPr lang="en-US" i="1" dirty="0"/>
              <a:t>slows down</a:t>
            </a:r>
            <a:r>
              <a:rPr lang="en-US" dirty="0"/>
              <a:t>.</a:t>
            </a:r>
            <a:br>
              <a:rPr lang="en-US" dirty="0"/>
            </a:br>
            <a:endParaRPr lang="en-US" dirty="0"/>
          </a:p>
          <a:p>
            <a:r>
              <a:rPr lang="en-US" dirty="0"/>
              <a:t>By maintaining a steady, high body temperature, mammals freed themselves from that limitation.</a:t>
            </a:r>
          </a:p>
          <a:p>
            <a:r>
              <a:rPr lang="en-US" dirty="0"/>
              <a:t>Their neurons could fire rapidly and synchronously, </a:t>
            </a:r>
          </a:p>
          <a:p>
            <a:r>
              <a:rPr lang="en-US" dirty="0"/>
              <a:t>	enabling complex chains of processing to unfold in milliseconds.</a:t>
            </a:r>
          </a:p>
          <a:p>
            <a:r>
              <a:rPr lang="en-US" dirty="0"/>
              <a:t>They could integrate multiple sensory inputs, update predictions on the fly, </a:t>
            </a:r>
          </a:p>
          <a:p>
            <a:r>
              <a:rPr lang="en-US" dirty="0"/>
              <a:t>	and coordinate fine movements in real time.</a:t>
            </a:r>
          </a:p>
          <a:p>
            <a:r>
              <a:rPr lang="en-US" dirty="0"/>
              <a:t>Warm-bloodedness turned cognition from a stop-motion process into continuous film.</a:t>
            </a:r>
          </a:p>
          <a:p>
            <a:endParaRPr lang="en-US" dirty="0"/>
          </a:p>
          <a:p>
            <a:r>
              <a:rPr lang="en-US" dirty="0"/>
              <a:t>But this came with immense energetic costs.</a:t>
            </a:r>
          </a:p>
          <a:p>
            <a:r>
              <a:rPr lang="en-US" dirty="0"/>
              <a:t>The mammalian brain is a voracious organ—it consumes about 20% of a human’s resting energy.</a:t>
            </a:r>
          </a:p>
          <a:p>
            <a:r>
              <a:rPr lang="en-US" dirty="0"/>
              <a:t>That means evolution had to make every spike, every calculation, count.</a:t>
            </a:r>
          </a:p>
          <a:p>
            <a:r>
              <a:rPr lang="en-US" dirty="0"/>
              <a:t>Brains that could predict effectively wasted less energy on failed actions and inefficient learning.</a:t>
            </a:r>
          </a:p>
          <a:p>
            <a:r>
              <a:rPr lang="en-US" dirty="0"/>
              <a:t>Simulation was not just an advantage—it was an energy-saving strategy.</a:t>
            </a:r>
          </a:p>
          <a:p>
            <a:r>
              <a:rPr lang="en-US" dirty="0"/>
              <a:t>It let mammals rehearse outcomes internally rather than burning calories on trial and error.</a:t>
            </a:r>
          </a:p>
          <a:p>
            <a:endParaRPr lang="en-US" dirty="0"/>
          </a:p>
          <a:p>
            <a:r>
              <a:rPr lang="en-US" dirty="0"/>
              <a:t>So while we often think of imagination as a luxury of consciousness, </a:t>
            </a:r>
          </a:p>
          <a:p>
            <a:r>
              <a:rPr lang="en-US" dirty="0"/>
              <a:t>	it may have begun as an </a:t>
            </a:r>
            <a:r>
              <a:rPr lang="en-US" i="1" dirty="0"/>
              <a:t>energy efficiency hack</a:t>
            </a:r>
            <a:r>
              <a:rPr lang="en-US" dirty="0"/>
              <a:t>.</a:t>
            </a:r>
          </a:p>
          <a:p>
            <a:r>
              <a:rPr lang="en-US" dirty="0"/>
              <a:t>A faster brain had to be a smarter brain</a:t>
            </a:r>
          </a:p>
          <a:p>
            <a:r>
              <a:rPr lang="en-US" dirty="0"/>
              <a:t>	—one that used foresight to conserve the precious fuel that made speed possible.</a:t>
            </a:r>
          </a:p>
        </p:txBody>
      </p:sp>
      <p:sp>
        <p:nvSpPr>
          <p:cNvPr id="4" name="Slide Number Placeholder 3">
            <a:extLst>
              <a:ext uri="{FF2B5EF4-FFF2-40B4-BE49-F238E27FC236}">
                <a16:creationId xmlns:a16="http://schemas.microsoft.com/office/drawing/2014/main" id="{CF369251-39A9-BF86-0DE9-88369FA37A1E}"/>
              </a:ext>
            </a:extLst>
          </p:cNvPr>
          <p:cNvSpPr>
            <a:spLocks noGrp="1"/>
          </p:cNvSpPr>
          <p:nvPr>
            <p:ph type="sldNum" sz="quarter" idx="5"/>
          </p:nvPr>
        </p:nvSpPr>
        <p:spPr/>
        <p:txBody>
          <a:bodyPr/>
          <a:lstStyle/>
          <a:p>
            <a:fld id="{B0C32C59-1409-2640-866F-4A1083575A35}" type="slidenum">
              <a:rPr lang="en-US" smtClean="0"/>
              <a:t>16</a:t>
            </a:fld>
            <a:endParaRPr lang="en-US"/>
          </a:p>
        </p:txBody>
      </p:sp>
    </p:spTree>
    <p:extLst>
      <p:ext uri="{BB962C8B-B14F-4D97-AF65-F5344CB8AC3E}">
        <p14:creationId xmlns:p14="http://schemas.microsoft.com/office/powerpoint/2010/main" val="23416227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4949F3-1AEA-A7BF-0F39-FFDD4EBFA1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E8C2-3CB3-5D46-B851-7FF3D43772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AEDDEE-F26B-A9B9-3F5E-2F01609B0599}"/>
              </a:ext>
            </a:extLst>
          </p:cNvPr>
          <p:cNvSpPr>
            <a:spLocks noGrp="1"/>
          </p:cNvSpPr>
          <p:nvPr>
            <p:ph type="body" idx="1"/>
          </p:nvPr>
        </p:nvSpPr>
        <p:spPr/>
        <p:txBody>
          <a:bodyPr/>
          <a:lstStyle/>
          <a:p>
            <a:r>
              <a:rPr lang="en-US" dirty="0"/>
              <a:t>Across evolution, intelligence has advanced through </a:t>
            </a:r>
            <a:r>
              <a:rPr lang="en-US" i="1" dirty="0"/>
              <a:t>extensions of prediction</a:t>
            </a:r>
            <a:r>
              <a:rPr lang="en-US" dirty="0"/>
              <a:t>.</a:t>
            </a:r>
          </a:p>
          <a:p>
            <a:r>
              <a:rPr lang="en-US" dirty="0"/>
              <a:t>Each major step in brain design pushed the horizon of foresight a little further into the future.</a:t>
            </a:r>
            <a:br>
              <a:rPr lang="en-US" dirty="0"/>
            </a:br>
            <a:endParaRPr lang="en-US" dirty="0"/>
          </a:p>
          <a:p>
            <a:r>
              <a:rPr lang="en-US" dirty="0"/>
              <a:t>Reflex circuits—the simplest kind of brain—could predict almost nothing.</a:t>
            </a:r>
          </a:p>
          <a:p>
            <a:r>
              <a:rPr lang="en-US" dirty="0"/>
              <a:t>They responded instantly to stimuli, anticipating events only a few milliseconds ahead: a touch, a flash, a sound.</a:t>
            </a:r>
          </a:p>
          <a:p>
            <a:r>
              <a:rPr lang="en-US" dirty="0"/>
              <a:t>When vertebrates evolved reinforcement learning, they added a new kind of prediction—reward through time.</a:t>
            </a:r>
          </a:p>
          <a:p>
            <a:r>
              <a:rPr lang="en-US" dirty="0"/>
              <a:t>Their brains could now link actions with delayed outcomes, anticipating pleasure or pain seconds or minutes later.</a:t>
            </a:r>
          </a:p>
          <a:p>
            <a:r>
              <a:rPr lang="en-US" dirty="0"/>
              <a:t>This allowed pursuit, avoidance, and habit formation, but still only within immediate experience.</a:t>
            </a:r>
          </a:p>
          <a:p>
            <a:endParaRPr lang="en-US" dirty="0"/>
          </a:p>
          <a:p>
            <a:r>
              <a:rPr lang="en-US" dirty="0"/>
              <a:t>The third leap came with mammals and their neocortex.</a:t>
            </a:r>
          </a:p>
          <a:p>
            <a:r>
              <a:rPr lang="en-US" dirty="0"/>
              <a:t>Their brains could simulate </a:t>
            </a:r>
            <a:r>
              <a:rPr lang="en-US" i="1" dirty="0"/>
              <a:t>the environment itself</a:t>
            </a:r>
            <a:r>
              <a:rPr lang="en-US" dirty="0"/>
              <a:t>—how objects move, how places connect, how events unfold.</a:t>
            </a:r>
          </a:p>
          <a:p>
            <a:r>
              <a:rPr lang="en-US" dirty="0"/>
              <a:t>This was the first </a:t>
            </a:r>
            <a:r>
              <a:rPr lang="en-US" i="1" dirty="0"/>
              <a:t>world model</a:t>
            </a:r>
            <a:r>
              <a:rPr lang="en-US" dirty="0"/>
              <a:t>: an internal map that could be updated, explored, and used to guide action far beyond the present moment.</a:t>
            </a:r>
          </a:p>
          <a:p>
            <a:r>
              <a:rPr lang="en-US" dirty="0"/>
              <a:t>It allowed animals to plan paths through space, anticipate social interactions, and imagine future scenarios hours or days ahead.</a:t>
            </a:r>
          </a:p>
          <a:p>
            <a:endParaRPr lang="en-US" dirty="0"/>
          </a:p>
          <a:p>
            <a:r>
              <a:rPr lang="en-US" dirty="0"/>
              <a:t>Each layer of brain evolution didn’t replace the previous one—it built on it.</a:t>
            </a:r>
          </a:p>
          <a:p>
            <a:r>
              <a:rPr lang="en-US" dirty="0"/>
              <a:t>Reflexes still handled split-second responses.</a:t>
            </a:r>
          </a:p>
          <a:p>
            <a:r>
              <a:rPr lang="en-US" dirty="0"/>
              <a:t>Reinforcement circuits still managed motivation and reward.</a:t>
            </a:r>
          </a:p>
          <a:p>
            <a:r>
              <a:rPr lang="en-US" dirty="0"/>
              <a:t>But the new cortical system added something qualitatively different:</a:t>
            </a:r>
          </a:p>
          <a:p>
            <a:r>
              <a:rPr lang="en-US" dirty="0"/>
              <a:t>the ability to run mental simulations detached from the here and now.</a:t>
            </a:r>
          </a:p>
          <a:p>
            <a:r>
              <a:rPr lang="en-US" dirty="0"/>
              <a:t>For the first time, the brain wasn’t just reacting to reality—it was </a:t>
            </a:r>
            <a:r>
              <a:rPr lang="en-US" i="1" dirty="0"/>
              <a:t>constructing</a:t>
            </a:r>
            <a:r>
              <a:rPr lang="en-US" dirty="0"/>
              <a:t> it.</a:t>
            </a:r>
          </a:p>
          <a:p>
            <a:endParaRPr lang="en-US" dirty="0"/>
          </a:p>
          <a:p>
            <a:r>
              <a:rPr lang="en-US" dirty="0"/>
              <a:t>This expansion of predictive scope—from moments to models—was the cognitive big bang that made mammalian intelligence possible.</a:t>
            </a:r>
          </a:p>
        </p:txBody>
      </p:sp>
      <p:sp>
        <p:nvSpPr>
          <p:cNvPr id="4" name="Slide Number Placeholder 3">
            <a:extLst>
              <a:ext uri="{FF2B5EF4-FFF2-40B4-BE49-F238E27FC236}">
                <a16:creationId xmlns:a16="http://schemas.microsoft.com/office/drawing/2014/main" id="{9FAD950C-6D68-5D75-A9D1-6349D41582B3}"/>
              </a:ext>
            </a:extLst>
          </p:cNvPr>
          <p:cNvSpPr>
            <a:spLocks noGrp="1"/>
          </p:cNvSpPr>
          <p:nvPr>
            <p:ph type="sldNum" sz="quarter" idx="5"/>
          </p:nvPr>
        </p:nvSpPr>
        <p:spPr/>
        <p:txBody>
          <a:bodyPr/>
          <a:lstStyle/>
          <a:p>
            <a:fld id="{B0C32C59-1409-2640-866F-4A1083575A35}" type="slidenum">
              <a:rPr lang="en-US" smtClean="0"/>
              <a:t>17</a:t>
            </a:fld>
            <a:endParaRPr lang="en-US"/>
          </a:p>
        </p:txBody>
      </p:sp>
    </p:spTree>
    <p:extLst>
      <p:ext uri="{BB962C8B-B14F-4D97-AF65-F5344CB8AC3E}">
        <p14:creationId xmlns:p14="http://schemas.microsoft.com/office/powerpoint/2010/main" val="8585281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133637-5176-10B0-F87E-21CC677569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2A829A-EEBA-A018-BCC3-9CE656A7B5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5CBE2F-F646-EF33-ECCD-B17CF8E8F7CB}"/>
              </a:ext>
            </a:extLst>
          </p:cNvPr>
          <p:cNvSpPr>
            <a:spLocks noGrp="1"/>
          </p:cNvSpPr>
          <p:nvPr>
            <p:ph type="body" idx="1"/>
          </p:nvPr>
        </p:nvSpPr>
        <p:spPr/>
        <p:txBody>
          <a:bodyPr/>
          <a:lstStyle/>
          <a:p>
            <a:r>
              <a:rPr lang="en-US" dirty="0"/>
              <a:t>It’s important to remember that mammals weren’t the only lineage to make this leap.</a:t>
            </a:r>
          </a:p>
          <a:p>
            <a:r>
              <a:rPr lang="en-US" dirty="0"/>
              <a:t>Birds, too, evolved warm-bloodedness—and with it, the metabolic freedom to sustain rapid, continuous neural processing.</a:t>
            </a:r>
          </a:p>
          <a:p>
            <a:r>
              <a:rPr lang="en-US" dirty="0"/>
              <a:t>Their brains run hot, literally and figuratively, enabling fast reactions, long attention spans, and flexible learning.</a:t>
            </a:r>
            <a:br>
              <a:rPr lang="en-US" dirty="0"/>
            </a:br>
            <a:endParaRPr lang="en-US" dirty="0"/>
          </a:p>
          <a:p>
            <a:r>
              <a:rPr lang="en-US" dirty="0"/>
              <a:t>But birds didn’t copy the mammalian blueprint.</a:t>
            </a:r>
          </a:p>
          <a:p>
            <a:r>
              <a:rPr lang="en-US" dirty="0"/>
              <a:t>Their brains lack a neocortex; instead, they evolved a </a:t>
            </a:r>
            <a:r>
              <a:rPr lang="en-US" i="1" dirty="0"/>
              <a:t>different</a:t>
            </a:r>
            <a:r>
              <a:rPr lang="en-US" dirty="0"/>
              <a:t> structure—the </a:t>
            </a:r>
            <a:r>
              <a:rPr lang="en-US" b="1" dirty="0"/>
              <a:t>pallium</a:t>
            </a:r>
            <a:r>
              <a:rPr lang="en-US" dirty="0"/>
              <a:t>—that performs many of the same functions.</a:t>
            </a:r>
          </a:p>
          <a:p>
            <a:r>
              <a:rPr lang="en-US" dirty="0"/>
              <a:t>This is a striking example of </a:t>
            </a:r>
            <a:r>
              <a:rPr lang="en-US" b="1" dirty="0"/>
              <a:t>convergent evolution</a:t>
            </a:r>
            <a:r>
              <a:rPr lang="en-US" dirty="0"/>
              <a:t>: two very different anatomical designs solving the same computational problem.</a:t>
            </a:r>
          </a:p>
          <a:p>
            <a:r>
              <a:rPr lang="en-US" dirty="0"/>
              <a:t>Like mammals, birds built world models—they could learn, predict, and even imagine outcomes before acting.</a:t>
            </a:r>
          </a:p>
          <a:p>
            <a:endParaRPr lang="en-US" dirty="0"/>
          </a:p>
          <a:p>
            <a:r>
              <a:rPr lang="en-US" dirty="0"/>
              <a:t>Today we see that capacity most clearly in corvids and parrots.</a:t>
            </a:r>
          </a:p>
          <a:p>
            <a:r>
              <a:rPr lang="en-US" dirty="0"/>
              <a:t>Crows plan multi-step tool use, remember the what–where–when of past events, and even anticipate future hunger.</a:t>
            </a:r>
          </a:p>
          <a:p>
            <a:r>
              <a:rPr lang="en-US" dirty="0"/>
              <a:t>Songbirds rehearse their songs silently in their brains before they sing—an unmistakable form of internal simulation.</a:t>
            </a:r>
          </a:p>
          <a:p>
            <a:r>
              <a:rPr lang="en-US" dirty="0"/>
              <a:t>In essence, birds turned flight into a metaphor for thought: light, fast, and endlessly adaptive.</a:t>
            </a:r>
          </a:p>
          <a:p>
            <a:endParaRPr lang="en-US" dirty="0"/>
          </a:p>
          <a:p>
            <a:r>
              <a:rPr lang="en-US" dirty="0"/>
              <a:t>So, while our story centers on the mammalian lineage, the deeper pattern is broader.</a:t>
            </a:r>
          </a:p>
          <a:p>
            <a:r>
              <a:rPr lang="en-US" dirty="0"/>
              <a:t>Whenever evolution created a fast, warm, energy-rich brain, it also discovered simulation.</a:t>
            </a:r>
          </a:p>
          <a:p>
            <a:r>
              <a:rPr lang="en-US" dirty="0"/>
              <a:t>Endothermy, it seems, is the spark that makes imagination possible.</a:t>
            </a:r>
          </a:p>
        </p:txBody>
      </p:sp>
      <p:sp>
        <p:nvSpPr>
          <p:cNvPr id="4" name="Slide Number Placeholder 3">
            <a:extLst>
              <a:ext uri="{FF2B5EF4-FFF2-40B4-BE49-F238E27FC236}">
                <a16:creationId xmlns:a16="http://schemas.microsoft.com/office/drawing/2014/main" id="{A3D95308-A49E-1834-A0BE-3F6CF015FEC9}"/>
              </a:ext>
            </a:extLst>
          </p:cNvPr>
          <p:cNvSpPr>
            <a:spLocks noGrp="1"/>
          </p:cNvSpPr>
          <p:nvPr>
            <p:ph type="sldNum" sz="quarter" idx="5"/>
          </p:nvPr>
        </p:nvSpPr>
        <p:spPr/>
        <p:txBody>
          <a:bodyPr/>
          <a:lstStyle/>
          <a:p>
            <a:fld id="{B0C32C59-1409-2640-866F-4A1083575A35}" type="slidenum">
              <a:rPr lang="en-US" smtClean="0"/>
              <a:t>18</a:t>
            </a:fld>
            <a:endParaRPr lang="en-US"/>
          </a:p>
        </p:txBody>
      </p:sp>
    </p:spTree>
    <p:extLst>
      <p:ext uri="{BB962C8B-B14F-4D97-AF65-F5344CB8AC3E}">
        <p14:creationId xmlns:p14="http://schemas.microsoft.com/office/powerpoint/2010/main" val="1931815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A1D027-E228-A27D-0B06-E357E46F29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B31922-09F8-6C43-24D3-393786BBE15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D55DCB-5832-04C4-9F07-B78FF1E4A342}"/>
              </a:ext>
            </a:extLst>
          </p:cNvPr>
          <p:cNvSpPr>
            <a:spLocks noGrp="1"/>
          </p:cNvSpPr>
          <p:nvPr>
            <p:ph type="body" idx="1"/>
          </p:nvPr>
        </p:nvSpPr>
        <p:spPr/>
        <p:txBody>
          <a:bodyPr/>
          <a:lstStyle/>
          <a:p>
            <a:r>
              <a:rPr lang="en-US" dirty="0"/>
              <a:t>We can now see three major stages in the evolution of prediction, each building on the last.</a:t>
            </a:r>
          </a:p>
          <a:p>
            <a:r>
              <a:rPr lang="en-US" dirty="0"/>
              <a:t>The first stage—</a:t>
            </a:r>
            <a:r>
              <a:rPr lang="en-US" b="1" dirty="0"/>
              <a:t>reflexes</a:t>
            </a:r>
            <a:r>
              <a:rPr lang="en-US" dirty="0"/>
              <a:t>—involves simple, hardwired reactions.</a:t>
            </a:r>
          </a:p>
          <a:p>
            <a:r>
              <a:rPr lang="en-US" dirty="0"/>
              <a:t>A sudden movement or touch triggers an immediate response: withdraw, strike, or flee.</a:t>
            </a:r>
          </a:p>
          <a:p>
            <a:r>
              <a:rPr lang="en-US" dirty="0"/>
              <a:t>These systems are fast and reliable but completely inflexible.</a:t>
            </a:r>
          </a:p>
          <a:p>
            <a:r>
              <a:rPr lang="en-US" dirty="0"/>
              <a:t>They predict only the next instant, and they cannot learn from experience.</a:t>
            </a:r>
          </a:p>
          <a:p>
            <a:endParaRPr lang="en-US" dirty="0"/>
          </a:p>
          <a:p>
            <a:r>
              <a:rPr lang="en-US" dirty="0"/>
              <a:t>The second stage—</a:t>
            </a:r>
            <a:r>
              <a:rPr lang="en-US" b="1" dirty="0"/>
              <a:t>reinforcement learning</a:t>
            </a:r>
            <a:r>
              <a:rPr lang="en-US" dirty="0"/>
              <a:t>—added plasticity.</a:t>
            </a:r>
          </a:p>
          <a:p>
            <a:r>
              <a:rPr lang="en-US" dirty="0"/>
              <a:t>Here, animals could adjust their behavior based on feedback from the environment.</a:t>
            </a:r>
          </a:p>
          <a:p>
            <a:r>
              <a:rPr lang="en-US" dirty="0"/>
              <a:t>The brain learned which actions led to good or bad outcomes, storing that knowledge as habits.</a:t>
            </a:r>
          </a:p>
          <a:p>
            <a:r>
              <a:rPr lang="en-US" dirty="0"/>
              <a:t>This was a huge step forward, allowing creatures to adapt to new circumstances and develop preferences.</a:t>
            </a:r>
          </a:p>
          <a:p>
            <a:r>
              <a:rPr lang="en-US" dirty="0"/>
              <a:t>But reinforcement learning is still limited to </a:t>
            </a:r>
            <a:r>
              <a:rPr lang="en-US" i="1" dirty="0"/>
              <a:t>past experience</a:t>
            </a:r>
            <a:r>
              <a:rPr lang="en-US" dirty="0"/>
              <a:t>.</a:t>
            </a:r>
          </a:p>
          <a:p>
            <a:r>
              <a:rPr lang="en-US" dirty="0"/>
              <a:t>It cannot imagine situations that have not yet occurred.</a:t>
            </a:r>
          </a:p>
          <a:p>
            <a:endParaRPr lang="en-US" dirty="0"/>
          </a:p>
          <a:p>
            <a:r>
              <a:rPr lang="en-US" dirty="0"/>
              <a:t>The third stage—</a:t>
            </a:r>
            <a:r>
              <a:rPr lang="en-US" b="1" dirty="0"/>
              <a:t>world modeling</a:t>
            </a:r>
            <a:r>
              <a:rPr lang="en-US" dirty="0"/>
              <a:t>—freed cognition from that constraint.</a:t>
            </a:r>
          </a:p>
          <a:p>
            <a:r>
              <a:rPr lang="en-US" dirty="0"/>
              <a:t>A world model doesn’t just react or recall—it </a:t>
            </a:r>
            <a:r>
              <a:rPr lang="en-US" i="1" dirty="0"/>
              <a:t>simulates</a:t>
            </a:r>
            <a:r>
              <a:rPr lang="en-US" dirty="0"/>
              <a:t>.</a:t>
            </a:r>
          </a:p>
          <a:p>
            <a:r>
              <a:rPr lang="en-US" dirty="0"/>
              <a:t>It lets the brain run internal experiments, projecting possible futures and choosing among them.</a:t>
            </a:r>
          </a:p>
          <a:p>
            <a:r>
              <a:rPr lang="en-US" dirty="0"/>
              <a:t>In modern neuroscience, these three systems still coexist:</a:t>
            </a:r>
          </a:p>
          <a:p>
            <a:r>
              <a:rPr lang="en-US" dirty="0"/>
              <a:t>the spinal cord and brainstem handle reflexes,</a:t>
            </a:r>
          </a:p>
          <a:p>
            <a:r>
              <a:rPr lang="en-US" dirty="0"/>
              <a:t>the basal ganglia manage reward learning,</a:t>
            </a:r>
          </a:p>
          <a:p>
            <a:r>
              <a:rPr lang="en-US" dirty="0"/>
              <a:t>and the neocortex builds predictive models of the world.</a:t>
            </a:r>
          </a:p>
          <a:p>
            <a:endParaRPr lang="en-US" dirty="0"/>
          </a:p>
          <a:p>
            <a:r>
              <a:rPr lang="en-US" dirty="0"/>
              <a:t>Together they form a hierarchy of foresight.</a:t>
            </a:r>
          </a:p>
          <a:p>
            <a:r>
              <a:rPr lang="en-US" dirty="0"/>
              <a:t>Reflexes look ahead milliseconds, reinforcement circuits seconds, and the cortex—potentially hours, days, or even years.</a:t>
            </a:r>
          </a:p>
          <a:p>
            <a:r>
              <a:rPr lang="en-US" dirty="0"/>
              <a:t>This growing temporal reach is what made mammals capable of planning, anticipation, and imagination.</a:t>
            </a:r>
          </a:p>
          <a:p>
            <a:r>
              <a:rPr lang="en-US" dirty="0"/>
              <a:t>It marks the transition from reactive brains to predictive minds.</a:t>
            </a:r>
          </a:p>
        </p:txBody>
      </p:sp>
      <p:sp>
        <p:nvSpPr>
          <p:cNvPr id="4" name="Slide Number Placeholder 3">
            <a:extLst>
              <a:ext uri="{FF2B5EF4-FFF2-40B4-BE49-F238E27FC236}">
                <a16:creationId xmlns:a16="http://schemas.microsoft.com/office/drawing/2014/main" id="{CA431EB7-9667-D4F2-C8F4-18A7A31BA79E}"/>
              </a:ext>
            </a:extLst>
          </p:cNvPr>
          <p:cNvSpPr>
            <a:spLocks noGrp="1"/>
          </p:cNvSpPr>
          <p:nvPr>
            <p:ph type="sldNum" sz="quarter" idx="5"/>
          </p:nvPr>
        </p:nvSpPr>
        <p:spPr/>
        <p:txBody>
          <a:bodyPr/>
          <a:lstStyle/>
          <a:p>
            <a:fld id="{B0C32C59-1409-2640-866F-4A1083575A35}" type="slidenum">
              <a:rPr lang="en-US" smtClean="0"/>
              <a:t>19</a:t>
            </a:fld>
            <a:endParaRPr lang="en-US"/>
          </a:p>
        </p:txBody>
      </p:sp>
    </p:spTree>
    <p:extLst>
      <p:ext uri="{BB962C8B-B14F-4D97-AF65-F5344CB8AC3E}">
        <p14:creationId xmlns:p14="http://schemas.microsoft.com/office/powerpoint/2010/main" val="1785504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2</a:t>
            </a:fld>
            <a:endParaRPr lang="en-US"/>
          </a:p>
        </p:txBody>
      </p:sp>
    </p:spTree>
    <p:extLst>
      <p:ext uri="{BB962C8B-B14F-4D97-AF65-F5344CB8AC3E}">
        <p14:creationId xmlns:p14="http://schemas.microsoft.com/office/powerpoint/2010/main" val="10926790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5286BD-E5FE-7E96-711D-EF26355629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F35606-B61F-C5CA-DDB1-56D2771A00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058865-0267-93C5-480C-34B1AC12CBE2}"/>
              </a:ext>
            </a:extLst>
          </p:cNvPr>
          <p:cNvSpPr>
            <a:spLocks noGrp="1"/>
          </p:cNvSpPr>
          <p:nvPr>
            <p:ph type="body" idx="1"/>
          </p:nvPr>
        </p:nvSpPr>
        <p:spPr/>
        <p:txBody>
          <a:bodyPr/>
          <a:lstStyle/>
          <a:p>
            <a:r>
              <a:rPr lang="en-US" dirty="0"/>
              <a:t>The practical benefits of simulation were enormous.</a:t>
            </a:r>
          </a:p>
          <a:p>
            <a:r>
              <a:rPr lang="en-US" dirty="0"/>
              <a:t>For the first time, animals could </a:t>
            </a:r>
            <a:r>
              <a:rPr lang="en-US" i="1" dirty="0"/>
              <a:t>plan</a:t>
            </a:r>
            <a:r>
              <a:rPr lang="en-US" dirty="0"/>
              <a:t>—not simply react to obstacles, but anticipate them.</a:t>
            </a:r>
          </a:p>
          <a:p>
            <a:r>
              <a:rPr lang="en-US" dirty="0"/>
              <a:t>They could chart routes through space, test sequences of actions in their minds, and select the most efficient or safest path before moving.</a:t>
            </a:r>
          </a:p>
          <a:p>
            <a:r>
              <a:rPr lang="en-US" dirty="0"/>
              <a:t>This ability to mentally “look ahead” turned navigation, hunting, and foraging into strategic acts rather than blind searches.</a:t>
            </a:r>
            <a:br>
              <a:rPr lang="en-US" dirty="0"/>
            </a:br>
            <a:endParaRPr lang="en-US" dirty="0"/>
          </a:p>
          <a:p>
            <a:r>
              <a:rPr lang="en-US" dirty="0"/>
              <a:t>Simulation also enabled </a:t>
            </a:r>
            <a:r>
              <a:rPr lang="en-US" i="1" dirty="0"/>
              <a:t>exploration</a:t>
            </a:r>
            <a:r>
              <a:rPr lang="en-US" dirty="0"/>
              <a:t>.</a:t>
            </a:r>
          </a:p>
          <a:p>
            <a:r>
              <a:rPr lang="en-US" dirty="0"/>
              <a:t>A creature with a world model could imagine unseen opportunities—food around a corner, shelter over a ridge—and be motivated to seek them out.</a:t>
            </a:r>
          </a:p>
          <a:p>
            <a:r>
              <a:rPr lang="en-US" dirty="0"/>
              <a:t>This drove curiosity, a behavior that seems frivolous but is deeply adaptive.</a:t>
            </a:r>
          </a:p>
          <a:p>
            <a:r>
              <a:rPr lang="en-US" dirty="0"/>
              <a:t>Exploring imagined possibilities helps animals discover real resources before necessity forces them to.</a:t>
            </a:r>
          </a:p>
          <a:p>
            <a:endParaRPr lang="en-US" dirty="0"/>
          </a:p>
          <a:p>
            <a:r>
              <a:rPr lang="en-US" dirty="0"/>
              <a:t>Even more remarkably, mammals could learn from </a:t>
            </a:r>
            <a:r>
              <a:rPr lang="en-US" i="1" dirty="0"/>
              <a:t>non-events</a:t>
            </a:r>
            <a:r>
              <a:rPr lang="en-US" dirty="0"/>
              <a:t>—from what didn’t happen.</a:t>
            </a:r>
          </a:p>
          <a:p>
            <a:r>
              <a:rPr lang="en-US" dirty="0"/>
              <a:t>A rat that takes a risky path but imagines an alternative can update its behavior even without directly experiencing the consequence.</a:t>
            </a:r>
          </a:p>
          <a:p>
            <a:r>
              <a:rPr lang="en-US" dirty="0"/>
              <a:t>In the language of learning theory, they can assign credit or blame to hypothetical outcomes.</a:t>
            </a:r>
          </a:p>
          <a:p>
            <a:r>
              <a:rPr lang="en-US" dirty="0"/>
              <a:t>That’s something a reflexive or purely reinforcement-based brain could never do.</a:t>
            </a:r>
            <a:br>
              <a:rPr lang="en-US" dirty="0"/>
            </a:br>
            <a:endParaRPr lang="en-US" dirty="0"/>
          </a:p>
          <a:p>
            <a:r>
              <a:rPr lang="en-US" dirty="0"/>
              <a:t>These abilities changed the very structure of experience.</a:t>
            </a:r>
          </a:p>
          <a:p>
            <a:r>
              <a:rPr lang="en-US" dirty="0"/>
              <a:t>Instead of learning only from direct feedback, mammals began learning from </a:t>
            </a:r>
            <a:r>
              <a:rPr lang="en-US" i="1" dirty="0"/>
              <a:t>simulated feedback</a:t>
            </a:r>
            <a:r>
              <a:rPr lang="en-US" dirty="0"/>
              <a:t>.</a:t>
            </a:r>
          </a:p>
          <a:p>
            <a:r>
              <a:rPr lang="en-US" dirty="0"/>
              <a:t>Instead of waiting for failure to teach them, they could imagine failure and avoid it altogether.</a:t>
            </a:r>
          </a:p>
          <a:p>
            <a:r>
              <a:rPr lang="en-US" dirty="0"/>
              <a:t>Every act of imagination became a small experiment, expanding the reach of cognition without the cost of real-world trial and error.</a:t>
            </a:r>
          </a:p>
          <a:p>
            <a:endParaRPr lang="en-US" dirty="0"/>
          </a:p>
          <a:p>
            <a:r>
              <a:rPr lang="en-US" dirty="0"/>
              <a:t>In evolutionary terms, simulation turned time itself into an ally.</a:t>
            </a:r>
          </a:p>
          <a:p>
            <a:r>
              <a:rPr lang="en-US" dirty="0"/>
              <a:t>Animals could practice the future in their heads long before it arrived.</a:t>
            </a:r>
          </a:p>
        </p:txBody>
      </p:sp>
      <p:sp>
        <p:nvSpPr>
          <p:cNvPr id="4" name="Slide Number Placeholder 3">
            <a:extLst>
              <a:ext uri="{FF2B5EF4-FFF2-40B4-BE49-F238E27FC236}">
                <a16:creationId xmlns:a16="http://schemas.microsoft.com/office/drawing/2014/main" id="{B754AAB8-1605-1A40-F845-ED4349444C7D}"/>
              </a:ext>
            </a:extLst>
          </p:cNvPr>
          <p:cNvSpPr>
            <a:spLocks noGrp="1"/>
          </p:cNvSpPr>
          <p:nvPr>
            <p:ph type="sldNum" sz="quarter" idx="5"/>
          </p:nvPr>
        </p:nvSpPr>
        <p:spPr/>
        <p:txBody>
          <a:bodyPr/>
          <a:lstStyle/>
          <a:p>
            <a:fld id="{B0C32C59-1409-2640-866F-4A1083575A35}" type="slidenum">
              <a:rPr lang="en-US" smtClean="0"/>
              <a:t>20</a:t>
            </a:fld>
            <a:endParaRPr lang="en-US"/>
          </a:p>
        </p:txBody>
      </p:sp>
    </p:spTree>
    <p:extLst>
      <p:ext uri="{BB962C8B-B14F-4D97-AF65-F5344CB8AC3E}">
        <p14:creationId xmlns:p14="http://schemas.microsoft.com/office/powerpoint/2010/main" val="33812712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1750F4-0D39-3398-2B76-25DDAF0035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DF8F75-5A18-1807-DFA5-4107DFF117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47BC7D-0B8A-3650-CCF5-ADA6C9C127A6}"/>
              </a:ext>
            </a:extLst>
          </p:cNvPr>
          <p:cNvSpPr>
            <a:spLocks noGrp="1"/>
          </p:cNvSpPr>
          <p:nvPr>
            <p:ph type="body" idx="1"/>
          </p:nvPr>
        </p:nvSpPr>
        <p:spPr/>
        <p:txBody>
          <a:bodyPr/>
          <a:lstStyle/>
          <a:p>
            <a:r>
              <a:rPr lang="en-US" dirty="0"/>
              <a:t>Warm-blooded mammals gained speed and flexibility, but these came at a steep metabolic price.</a:t>
            </a:r>
          </a:p>
          <a:p>
            <a:r>
              <a:rPr lang="en-US" dirty="0"/>
              <a:t>The mammalian brain is one of the most energy-hungry organs in nature—pound for pound, it burns more calories than any muscle.</a:t>
            </a:r>
          </a:p>
          <a:p>
            <a:r>
              <a:rPr lang="en-US" dirty="0"/>
              <a:t>Every neuron firing, every simulated scenario, costs glucose and oxygen.</a:t>
            </a:r>
          </a:p>
          <a:p>
            <a:r>
              <a:rPr lang="en-US" dirty="0"/>
              <a:t>From an evolutionary standpoint, that’s a serious investment.</a:t>
            </a:r>
          </a:p>
          <a:p>
            <a:r>
              <a:rPr lang="en-US" dirty="0"/>
              <a:t>So why didn’t natural selection favor smaller, cheaper brains?</a:t>
            </a:r>
          </a:p>
          <a:p>
            <a:endParaRPr lang="en-US" dirty="0"/>
          </a:p>
          <a:p>
            <a:r>
              <a:rPr lang="en-US" dirty="0"/>
              <a:t>Because foresight </a:t>
            </a:r>
            <a:r>
              <a:rPr lang="en-US" i="1" dirty="0"/>
              <a:t>pays for itself.</a:t>
            </a:r>
            <a:endParaRPr lang="en-US" dirty="0"/>
          </a:p>
          <a:p>
            <a:r>
              <a:rPr lang="en-US" dirty="0"/>
              <a:t>Each accurate prediction saves energy that would otherwise be spent on unnecessary movement, failed hunts, or avoidable danger.</a:t>
            </a:r>
          </a:p>
          <a:p>
            <a:r>
              <a:rPr lang="en-US" dirty="0"/>
              <a:t>A brain that can imagine a bad outcome before acting prevents the waste of calories that would come from making that mistake in reality.</a:t>
            </a:r>
          </a:p>
          <a:p>
            <a:r>
              <a:rPr lang="en-US" dirty="0"/>
              <a:t>In that sense, the neocortex acts as an internal laboratory—an expensive tool that more than earns its keep.</a:t>
            </a:r>
          </a:p>
          <a:p>
            <a:endParaRPr lang="en-US" dirty="0"/>
          </a:p>
          <a:p>
            <a:r>
              <a:rPr lang="en-US" dirty="0"/>
              <a:t>We can think of this as an </a:t>
            </a:r>
            <a:r>
              <a:rPr lang="en-US" b="1" dirty="0"/>
              <a:t>energy economy of thought</a:t>
            </a:r>
            <a:r>
              <a:rPr lang="en-US" dirty="0"/>
              <a:t>.</a:t>
            </a:r>
          </a:p>
          <a:p>
            <a:r>
              <a:rPr lang="en-US" dirty="0"/>
              <a:t>Trial-and-error learning requires physical effort; imagination replaces that with computation.</a:t>
            </a:r>
          </a:p>
          <a:p>
            <a:r>
              <a:rPr lang="en-US" dirty="0"/>
              <a:t>Running mental simulations may be metabolically costly, but compared to running for your life, it’s cheap.</a:t>
            </a:r>
          </a:p>
          <a:p>
            <a:r>
              <a:rPr lang="en-US" dirty="0"/>
              <a:t>Over millions of years, natural selection optimized brains not for minimum energy use, but for maximum </a:t>
            </a:r>
            <a:r>
              <a:rPr lang="en-US" i="1" dirty="0"/>
              <a:t>efficiency of learning</a:t>
            </a:r>
            <a:r>
              <a:rPr lang="en-US" dirty="0"/>
              <a:t>.</a:t>
            </a:r>
          </a:p>
          <a:p>
            <a:br>
              <a:rPr lang="en-US" dirty="0"/>
            </a:br>
            <a:endParaRPr lang="en-US" dirty="0"/>
          </a:p>
          <a:p>
            <a:r>
              <a:rPr lang="en-US" dirty="0"/>
              <a:t>This is one reason mammals—and eventually primates—could evolve such large brains.</a:t>
            </a:r>
          </a:p>
          <a:p>
            <a:r>
              <a:rPr lang="en-US" dirty="0"/>
              <a:t>Once the ability to predict and plan existed, bigger brains didn’t just consume more energy; they conserved it through smarter behavior.</a:t>
            </a:r>
          </a:p>
          <a:p>
            <a:r>
              <a:rPr lang="en-US" dirty="0"/>
              <a:t>Imagination made intelligence self-reinforcing: the more energy a species invested in thought, the more energy it saved by thinking well.</a:t>
            </a:r>
          </a:p>
        </p:txBody>
      </p:sp>
      <p:sp>
        <p:nvSpPr>
          <p:cNvPr id="4" name="Slide Number Placeholder 3">
            <a:extLst>
              <a:ext uri="{FF2B5EF4-FFF2-40B4-BE49-F238E27FC236}">
                <a16:creationId xmlns:a16="http://schemas.microsoft.com/office/drawing/2014/main" id="{249E3338-CB30-5C28-2D40-01DB8BBBBEAA}"/>
              </a:ext>
            </a:extLst>
          </p:cNvPr>
          <p:cNvSpPr>
            <a:spLocks noGrp="1"/>
          </p:cNvSpPr>
          <p:nvPr>
            <p:ph type="sldNum" sz="quarter" idx="5"/>
          </p:nvPr>
        </p:nvSpPr>
        <p:spPr/>
        <p:txBody>
          <a:bodyPr/>
          <a:lstStyle/>
          <a:p>
            <a:fld id="{B0C32C59-1409-2640-866F-4A1083575A35}" type="slidenum">
              <a:rPr lang="en-US" smtClean="0"/>
              <a:t>21</a:t>
            </a:fld>
            <a:endParaRPr lang="en-US"/>
          </a:p>
        </p:txBody>
      </p:sp>
    </p:spTree>
    <p:extLst>
      <p:ext uri="{BB962C8B-B14F-4D97-AF65-F5344CB8AC3E}">
        <p14:creationId xmlns:p14="http://schemas.microsoft.com/office/powerpoint/2010/main" val="20063639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6FB9E3-F8C6-4A4E-7A3C-E7AC6F0D91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6C4D96-4620-4019-DEF3-EBAD8C1C50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9BA644-E9FF-6111-A718-088809B32DB9}"/>
              </a:ext>
            </a:extLst>
          </p:cNvPr>
          <p:cNvSpPr>
            <a:spLocks noGrp="1"/>
          </p:cNvSpPr>
          <p:nvPr>
            <p:ph type="body" idx="1"/>
          </p:nvPr>
        </p:nvSpPr>
        <p:spPr/>
        <p:txBody>
          <a:bodyPr/>
          <a:lstStyle/>
          <a:p>
            <a:r>
              <a:rPr lang="en-US" dirty="0"/>
              <a:t>By the late Mesozoic era, mammals had found a completely new way to compete</a:t>
            </a:r>
          </a:p>
          <a:p>
            <a:r>
              <a:rPr lang="en-US" dirty="0"/>
              <a:t>—not through size, armor, or speed, but through </a:t>
            </a:r>
            <a:r>
              <a:rPr lang="en-US" i="1" dirty="0"/>
              <a:t>anticipation</a:t>
            </a:r>
            <a:r>
              <a:rPr lang="en-US" dirty="0"/>
              <a:t>.</a:t>
            </a:r>
          </a:p>
          <a:p>
            <a:r>
              <a:rPr lang="en-US" dirty="0"/>
              <a:t>While dinosaurs dominated the open landscapes, mammals carved out a different niche: the cognitive one.</a:t>
            </a:r>
          </a:p>
          <a:p>
            <a:r>
              <a:rPr lang="en-US" dirty="0"/>
              <a:t>They hunted, foraged, and raised young in the margins, relying on stealth and foresight rather than brute strength.</a:t>
            </a:r>
          </a:p>
          <a:p>
            <a:r>
              <a:rPr lang="en-US" dirty="0"/>
              <a:t>This was a quiet revolution in evolutionary strategy.</a:t>
            </a:r>
          </a:p>
          <a:p>
            <a:r>
              <a:rPr lang="en-US" dirty="0"/>
              <a:t>Their greatest weapon was their ability to </a:t>
            </a:r>
            <a:r>
              <a:rPr lang="en-US" i="1" dirty="0"/>
              <a:t>model</a:t>
            </a:r>
            <a:r>
              <a:rPr lang="en-US" dirty="0"/>
              <a:t> the world inside their heads.</a:t>
            </a:r>
          </a:p>
          <a:p>
            <a:endParaRPr lang="en-US" dirty="0"/>
          </a:p>
          <a:p>
            <a:r>
              <a:rPr lang="en-US" dirty="0"/>
              <a:t>Simulation let them exploit situations their rivals couldn’t.</a:t>
            </a:r>
          </a:p>
          <a:p>
            <a:r>
              <a:rPr lang="en-US" dirty="0"/>
              <a:t>A mammal could imagine where prey might move next, when a predator would reappear, or how the weather might shift.</a:t>
            </a:r>
          </a:p>
          <a:p>
            <a:r>
              <a:rPr lang="en-US" dirty="0"/>
              <a:t>They could navigate complex social dynamics, remember routes, and plan coordinated behaviors.</a:t>
            </a:r>
          </a:p>
          <a:p>
            <a:r>
              <a:rPr lang="en-US" dirty="0"/>
              <a:t>All these capacities arose from the same core ability: running internal scenarios to guide real action.</a:t>
            </a:r>
          </a:p>
          <a:p>
            <a:endParaRPr lang="en-US" dirty="0"/>
          </a:p>
          <a:p>
            <a:r>
              <a:rPr lang="en-US" dirty="0"/>
              <a:t>Over time, this mental flexibility became its own ecological niche—what we might call the “cognitive niche.”</a:t>
            </a:r>
          </a:p>
          <a:p>
            <a:r>
              <a:rPr lang="en-US" dirty="0"/>
              <a:t>Species that could model, predict, and plan had access to a new dimension of survival.</a:t>
            </a:r>
          </a:p>
          <a:p>
            <a:r>
              <a:rPr lang="en-US" dirty="0"/>
              <a:t>Instead of evolving sharper claws, they evolved better strategies.</a:t>
            </a:r>
          </a:p>
          <a:p>
            <a:r>
              <a:rPr lang="en-US" dirty="0"/>
              <a:t>Instead of outcompeting others physically, they outmaneuvered them mentally.</a:t>
            </a:r>
          </a:p>
          <a:p>
            <a:endParaRPr lang="en-US" dirty="0"/>
          </a:p>
          <a:p>
            <a:r>
              <a:rPr lang="en-US" dirty="0"/>
              <a:t>Even today, the same principle applies:</a:t>
            </a:r>
          </a:p>
          <a:p>
            <a:r>
              <a:rPr lang="en-US" dirty="0"/>
              <a:t>Brains exist not just to react to the world, but to </a:t>
            </a:r>
            <a:r>
              <a:rPr lang="en-US" i="1" dirty="0"/>
              <a:t>simulate</a:t>
            </a:r>
            <a:r>
              <a:rPr lang="en-US" dirty="0"/>
              <a:t> it.</a:t>
            </a:r>
          </a:p>
          <a:p>
            <a:r>
              <a:rPr lang="en-US" dirty="0"/>
              <a:t>Every thought, every decision, every flash of insight is an act of internal modeling.</a:t>
            </a:r>
          </a:p>
          <a:p>
            <a:r>
              <a:rPr lang="en-US" dirty="0"/>
              <a:t>That niche—thinking as survival—was born in small, nocturnal mammals dodging the shadows of dinosaurs.</a:t>
            </a:r>
          </a:p>
          <a:p>
            <a:r>
              <a:rPr lang="en-US" dirty="0"/>
              <a:t>It’s the niche humans still occupy, though on a vastly grander scale.</a:t>
            </a:r>
          </a:p>
        </p:txBody>
      </p:sp>
      <p:sp>
        <p:nvSpPr>
          <p:cNvPr id="4" name="Slide Number Placeholder 3">
            <a:extLst>
              <a:ext uri="{FF2B5EF4-FFF2-40B4-BE49-F238E27FC236}">
                <a16:creationId xmlns:a16="http://schemas.microsoft.com/office/drawing/2014/main" id="{09A6BA83-49EE-799E-E7DF-9D7F55FA6A91}"/>
              </a:ext>
            </a:extLst>
          </p:cNvPr>
          <p:cNvSpPr>
            <a:spLocks noGrp="1"/>
          </p:cNvSpPr>
          <p:nvPr>
            <p:ph type="sldNum" sz="quarter" idx="5"/>
          </p:nvPr>
        </p:nvSpPr>
        <p:spPr/>
        <p:txBody>
          <a:bodyPr/>
          <a:lstStyle/>
          <a:p>
            <a:fld id="{B0C32C59-1409-2640-866F-4A1083575A35}" type="slidenum">
              <a:rPr lang="en-US" smtClean="0"/>
              <a:t>22</a:t>
            </a:fld>
            <a:endParaRPr lang="en-US"/>
          </a:p>
        </p:txBody>
      </p:sp>
    </p:spTree>
    <p:extLst>
      <p:ext uri="{BB962C8B-B14F-4D97-AF65-F5344CB8AC3E}">
        <p14:creationId xmlns:p14="http://schemas.microsoft.com/office/powerpoint/2010/main" val="7597915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11C970-0BAE-B705-6665-2D1A4B952B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8A7BB3-00B8-9428-484F-22C2EA1692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ADA646-AFFD-402F-C74E-065ACCE499C9}"/>
              </a:ext>
            </a:extLst>
          </p:cNvPr>
          <p:cNvSpPr>
            <a:spLocks noGrp="1"/>
          </p:cNvSpPr>
          <p:nvPr>
            <p:ph type="body" idx="1"/>
          </p:nvPr>
        </p:nvSpPr>
        <p:spPr/>
        <p:txBody>
          <a:bodyPr/>
          <a:lstStyle/>
          <a:p>
            <a:r>
              <a:rPr lang="en-US" dirty="0"/>
              <a:t>The first mammals didn’t imagine for pleasure or creativity—they imagined to stay alive.</a:t>
            </a:r>
          </a:p>
          <a:p>
            <a:r>
              <a:rPr lang="en-US" dirty="0"/>
              <a:t>Their mental simulations were practical: predicting danger, testing strategies, and avoiding mistakes.</a:t>
            </a:r>
          </a:p>
          <a:p>
            <a:r>
              <a:rPr lang="en-US" dirty="0"/>
              <a:t>But once the capacity for simulation existed, it no longer had to stay tied to survival.</a:t>
            </a:r>
          </a:p>
          <a:p>
            <a:r>
              <a:rPr lang="en-US" dirty="0"/>
              <a:t>A brain that can model the world can also </a:t>
            </a:r>
            <a:r>
              <a:rPr lang="en-US" i="1" dirty="0"/>
              <a:t>recombine</a:t>
            </a:r>
            <a:r>
              <a:rPr lang="en-US" dirty="0"/>
              <a:t> it</a:t>
            </a:r>
          </a:p>
          <a:p>
            <a:r>
              <a:rPr lang="en-US" dirty="0"/>
              <a:t>	—forming new scenarios, new ideas, and new possibilities that have never existed.</a:t>
            </a:r>
            <a:br>
              <a:rPr lang="en-US" dirty="0"/>
            </a:br>
            <a:endParaRPr lang="en-US" dirty="0"/>
          </a:p>
          <a:p>
            <a:r>
              <a:rPr lang="en-US" dirty="0"/>
              <a:t>This is one of the most remarkable transitions in evolution.</a:t>
            </a:r>
          </a:p>
          <a:p>
            <a:r>
              <a:rPr lang="en-US" dirty="0"/>
              <a:t>A mechanism built for navigation and planning became the foundation for art, language, and abstract thought.</a:t>
            </a:r>
          </a:p>
          <a:p>
            <a:r>
              <a:rPr lang="en-US" dirty="0"/>
              <a:t>The same circuits that once imagined where a predator might be now imagine the future, the past, and the unreal.</a:t>
            </a:r>
          </a:p>
          <a:p>
            <a:r>
              <a:rPr lang="en-US" dirty="0"/>
              <a:t>Imagination stopped being a means to an end—it became an end in itself.</a:t>
            </a:r>
          </a:p>
          <a:p>
            <a:endParaRPr lang="en-US" dirty="0"/>
          </a:p>
          <a:p>
            <a:r>
              <a:rPr lang="en-US" dirty="0"/>
              <a:t>From a functional perspective, this is what sets mammals apart.</a:t>
            </a:r>
          </a:p>
          <a:p>
            <a:r>
              <a:rPr lang="en-US" dirty="0"/>
              <a:t>Once brains could simulate events and entities, </a:t>
            </a:r>
          </a:p>
          <a:p>
            <a:r>
              <a:rPr lang="en-US" dirty="0"/>
              <a:t>	they could begin to </a:t>
            </a:r>
            <a:r>
              <a:rPr lang="en-US" i="1" dirty="0"/>
              <a:t>simulate internally generated concepts</a:t>
            </a:r>
          </a:p>
          <a:p>
            <a:r>
              <a:rPr lang="en-US" i="1" dirty="0"/>
              <a:t>	</a:t>
            </a:r>
            <a:r>
              <a:rPr lang="en-US" dirty="0"/>
              <a:t>—stories, goals, plans, even moral possibilities.</a:t>
            </a:r>
          </a:p>
          <a:p>
            <a:r>
              <a:rPr lang="en-US" dirty="0"/>
              <a:t>That flexibility didn’t just make individuals smarter; it made entire species capable of cultural evolution.</a:t>
            </a:r>
          </a:p>
          <a:p>
            <a:r>
              <a:rPr lang="en-US" dirty="0"/>
              <a:t>Thoughts could now be tested, shared, and refined without immediate consequences, just like actions once were.</a:t>
            </a:r>
          </a:p>
          <a:p>
            <a:endParaRPr lang="en-US" dirty="0"/>
          </a:p>
          <a:p>
            <a:r>
              <a:rPr lang="en-US" dirty="0"/>
              <a:t>So when we speak of imagination as the hallmark of mind, </a:t>
            </a:r>
          </a:p>
          <a:p>
            <a:r>
              <a:rPr lang="en-US" dirty="0"/>
              <a:t>	we’re tracing a lineage that began as an adaptive trick in small, nocturnal animals.</a:t>
            </a:r>
          </a:p>
          <a:p>
            <a:r>
              <a:rPr lang="en-US" dirty="0"/>
              <a:t>From those mental rehearsals grew reflection, creativity, and reasoning—the full flowering of cognition.</a:t>
            </a:r>
          </a:p>
          <a:p>
            <a:r>
              <a:rPr lang="en-US" dirty="0"/>
              <a:t>What began as survival in the dark became, over time, the light of consciousness itself.</a:t>
            </a:r>
          </a:p>
        </p:txBody>
      </p:sp>
      <p:sp>
        <p:nvSpPr>
          <p:cNvPr id="4" name="Slide Number Placeholder 3">
            <a:extLst>
              <a:ext uri="{FF2B5EF4-FFF2-40B4-BE49-F238E27FC236}">
                <a16:creationId xmlns:a16="http://schemas.microsoft.com/office/drawing/2014/main" id="{368DBE39-EBB6-602F-33B7-9E8CCE82E6D2}"/>
              </a:ext>
            </a:extLst>
          </p:cNvPr>
          <p:cNvSpPr>
            <a:spLocks noGrp="1"/>
          </p:cNvSpPr>
          <p:nvPr>
            <p:ph type="sldNum" sz="quarter" idx="5"/>
          </p:nvPr>
        </p:nvSpPr>
        <p:spPr/>
        <p:txBody>
          <a:bodyPr/>
          <a:lstStyle/>
          <a:p>
            <a:fld id="{B0C32C59-1409-2640-866F-4A1083575A35}" type="slidenum">
              <a:rPr lang="en-US" smtClean="0"/>
              <a:t>23</a:t>
            </a:fld>
            <a:endParaRPr lang="en-US"/>
          </a:p>
        </p:txBody>
      </p:sp>
    </p:spTree>
    <p:extLst>
      <p:ext uri="{BB962C8B-B14F-4D97-AF65-F5344CB8AC3E}">
        <p14:creationId xmlns:p14="http://schemas.microsoft.com/office/powerpoint/2010/main" val="18476432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896746-ADCA-1845-41D6-714B9E97CD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299C70-38E1-ACBF-0C9D-76B9044935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B8E988-0428-55B4-24CF-0E4404365C87}"/>
              </a:ext>
            </a:extLst>
          </p:cNvPr>
          <p:cNvSpPr>
            <a:spLocks noGrp="1"/>
          </p:cNvSpPr>
          <p:nvPr>
            <p:ph type="body" idx="1"/>
          </p:nvPr>
        </p:nvSpPr>
        <p:spPr/>
        <p:txBody>
          <a:bodyPr/>
          <a:lstStyle/>
          <a:p>
            <a:r>
              <a:rPr lang="en-US" dirty="0"/>
              <a:t>We’ve seen how simulation arose as an evolutionary solution to life’s oldest problem:</a:t>
            </a:r>
          </a:p>
          <a:p>
            <a:r>
              <a:rPr lang="en-US" dirty="0"/>
              <a:t>how to act in an uncertain world without first making fatal mistakes.</a:t>
            </a:r>
          </a:p>
          <a:p>
            <a:r>
              <a:rPr lang="en-US" dirty="0"/>
              <a:t>By imagining outcomes before acting, early mammals learned faster, took smarter risks, and survived where others couldn’t.</a:t>
            </a:r>
          </a:p>
          <a:p>
            <a:r>
              <a:rPr lang="en-US" dirty="0"/>
              <a:t>That simple functional change—</a:t>
            </a:r>
            <a:r>
              <a:rPr lang="en-US" i="1" dirty="0"/>
              <a:t>learning by imagining</a:t>
            </a:r>
            <a:r>
              <a:rPr lang="en-US" dirty="0"/>
              <a:t>—became the foundation for memory, planning, and ultimately consciousness.</a:t>
            </a:r>
          </a:p>
          <a:p>
            <a:endParaRPr lang="en-US" dirty="0"/>
          </a:p>
          <a:p>
            <a:r>
              <a:rPr lang="en-US" dirty="0"/>
              <a:t>But so far, we’ve been talking at the level of </a:t>
            </a:r>
            <a:r>
              <a:rPr lang="en-US" i="1" dirty="0"/>
              <a:t>why</a:t>
            </a:r>
            <a:r>
              <a:rPr lang="en-US" dirty="0"/>
              <a:t>.</a:t>
            </a:r>
          </a:p>
          <a:p>
            <a:r>
              <a:rPr lang="en-US" dirty="0"/>
              <a:t>In our next lecture, we’ll move to the level of </a:t>
            </a:r>
            <a:r>
              <a:rPr lang="en-US" i="1" dirty="0"/>
              <a:t>how</a:t>
            </a:r>
            <a:r>
              <a:rPr lang="en-US" dirty="0"/>
              <a:t>.</a:t>
            </a:r>
          </a:p>
          <a:p>
            <a:r>
              <a:rPr lang="en-US" dirty="0"/>
              <a:t>What kind of process makes simulation possible?</a:t>
            </a:r>
          </a:p>
          <a:p>
            <a:r>
              <a:rPr lang="en-US" dirty="0"/>
              <a:t>How can a system take raw sensory input, build an internal model of the world, and use that model to predict what will happen next?</a:t>
            </a:r>
          </a:p>
          <a:p>
            <a:r>
              <a:rPr lang="en-US" dirty="0"/>
              <a:t>We’ll explore the </a:t>
            </a:r>
            <a:r>
              <a:rPr lang="en-US" i="1" dirty="0"/>
              <a:t>algorithms</a:t>
            </a:r>
            <a:r>
              <a:rPr lang="en-US" dirty="0"/>
              <a:t> of imagination—how the brain (and modern AI systems) use generative models, prediction errors, and counterfactual reasoning to make sense of experience.</a:t>
            </a:r>
            <a:br>
              <a:rPr lang="en-US" dirty="0"/>
            </a:br>
            <a:endParaRPr lang="en-US" dirty="0"/>
          </a:p>
          <a:p>
            <a:r>
              <a:rPr lang="en-US" dirty="0"/>
              <a:t>If Lecture 1 was about the evolutionary birth of thought, Lecture 2 is about its machinery—the computational logic that turns perception into prediction.</a:t>
            </a:r>
          </a:p>
        </p:txBody>
      </p:sp>
      <p:sp>
        <p:nvSpPr>
          <p:cNvPr id="4" name="Slide Number Placeholder 3">
            <a:extLst>
              <a:ext uri="{FF2B5EF4-FFF2-40B4-BE49-F238E27FC236}">
                <a16:creationId xmlns:a16="http://schemas.microsoft.com/office/drawing/2014/main" id="{C391E515-6AF1-749D-2021-9B746953F4F3}"/>
              </a:ext>
            </a:extLst>
          </p:cNvPr>
          <p:cNvSpPr>
            <a:spLocks noGrp="1"/>
          </p:cNvSpPr>
          <p:nvPr>
            <p:ph type="sldNum" sz="quarter" idx="5"/>
          </p:nvPr>
        </p:nvSpPr>
        <p:spPr/>
        <p:txBody>
          <a:bodyPr/>
          <a:lstStyle/>
          <a:p>
            <a:fld id="{B0C32C59-1409-2640-866F-4A1083575A35}" type="slidenum">
              <a:rPr lang="en-US" smtClean="0"/>
              <a:t>24</a:t>
            </a:fld>
            <a:endParaRPr lang="en-US"/>
          </a:p>
        </p:txBody>
      </p:sp>
    </p:spTree>
    <p:extLst>
      <p:ext uri="{BB962C8B-B14F-4D97-AF65-F5344CB8AC3E}">
        <p14:creationId xmlns:p14="http://schemas.microsoft.com/office/powerpoint/2010/main" val="4046719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the past several weeks, we’ve watched the brain’s history unfold as a long process of learning to </a:t>
            </a:r>
            <a:r>
              <a:rPr lang="en-US" i="1" dirty="0"/>
              <a:t>predict</a:t>
            </a:r>
            <a:r>
              <a:rPr lang="en-US" dirty="0"/>
              <a:t>.</a:t>
            </a:r>
          </a:p>
          <a:p>
            <a:r>
              <a:rPr lang="en-US" dirty="0"/>
              <a:t>The earliest nervous systems could do almost nothing beyond reflex—sense a stimulus and respond instantly.</a:t>
            </a:r>
          </a:p>
          <a:p>
            <a:r>
              <a:rPr lang="en-US" dirty="0"/>
              <a:t>That simple loop was enough for survival in the simplest animals, but it offered no flexibility.</a:t>
            </a:r>
          </a:p>
          <a:p>
            <a:r>
              <a:rPr lang="en-US" dirty="0"/>
              <a:t>Then vertebrates evolved the ability to predict rewards, learning which actions led to good or bad outcomes.</a:t>
            </a:r>
          </a:p>
          <a:p>
            <a:r>
              <a:rPr lang="en-US" dirty="0"/>
              <a:t>That was reinforcement learning—the beginning of brains that could learn from experience rather than just react.</a:t>
            </a:r>
          </a:p>
          <a:p>
            <a:endParaRPr lang="en-US" dirty="0"/>
          </a:p>
          <a:p>
            <a:r>
              <a:rPr lang="en-US" dirty="0"/>
              <a:t>But this predictive horizon was still short.</a:t>
            </a:r>
          </a:p>
          <a:p>
            <a:r>
              <a:rPr lang="en-US" dirty="0"/>
              <a:t>A fish or a lizard could predict a few moments into the future, but only through direct trial and error.</a:t>
            </a:r>
          </a:p>
          <a:p>
            <a:r>
              <a:rPr lang="en-US" dirty="0"/>
              <a:t>Every mistake had to be made in the real world.</a:t>
            </a:r>
          </a:p>
          <a:p>
            <a:r>
              <a:rPr lang="en-US" dirty="0"/>
              <a:t>Early mammals changed that.</a:t>
            </a:r>
          </a:p>
          <a:p>
            <a:r>
              <a:rPr lang="en-US" dirty="0"/>
              <a:t>They acquired the capacity to </a:t>
            </a:r>
            <a:r>
              <a:rPr lang="en-US" i="1" dirty="0"/>
              <a:t>imagine</a:t>
            </a:r>
            <a:r>
              <a:rPr lang="en-US" dirty="0"/>
              <a:t> outcomes before they happened—to mentally simulate actions and choose among them.</a:t>
            </a:r>
          </a:p>
          <a:p>
            <a:r>
              <a:rPr lang="en-US" dirty="0"/>
              <a:t>That innovation—learning before acting—was as profound as the first neuron or the first synapse.</a:t>
            </a:r>
          </a:p>
          <a:p>
            <a:endParaRPr lang="en-US" dirty="0"/>
          </a:p>
          <a:p>
            <a:r>
              <a:rPr lang="en-US" dirty="0"/>
              <a:t>In this lecture, we’ll ask a functional question:</a:t>
            </a:r>
          </a:p>
          <a:p>
            <a:r>
              <a:rPr lang="en-US" dirty="0"/>
              <a:t>Why did simulation evolve?</a:t>
            </a:r>
          </a:p>
          <a:p>
            <a:r>
              <a:rPr lang="en-US" dirty="0"/>
              <a:t>What pressures of environment, metabolism, and behavior made it so valuable that natural selection reshaped the brain around it?</a:t>
            </a:r>
          </a:p>
          <a:p>
            <a:r>
              <a:rPr lang="en-US" dirty="0"/>
              <a:t>By the end, we’ll see that this was the evolutionary moment when mind began to look ahead—when thought itself was born.</a:t>
            </a:r>
          </a:p>
        </p:txBody>
      </p:sp>
      <p:sp>
        <p:nvSpPr>
          <p:cNvPr id="4" name="Slide Number Placeholder 3"/>
          <p:cNvSpPr>
            <a:spLocks noGrp="1"/>
          </p:cNvSpPr>
          <p:nvPr>
            <p:ph type="sldNum" sz="quarter" idx="5"/>
          </p:nvPr>
        </p:nvSpPr>
        <p:spPr/>
        <p:txBody>
          <a:bodyPr/>
          <a:lstStyle/>
          <a:p>
            <a:fld id="{B0C32C59-1409-2640-866F-4A1083575A35}" type="slidenum">
              <a:rPr lang="en-US" smtClean="0"/>
              <a:t>3</a:t>
            </a:fld>
            <a:endParaRPr lang="en-US"/>
          </a:p>
        </p:txBody>
      </p:sp>
    </p:spTree>
    <p:extLst>
      <p:ext uri="{BB962C8B-B14F-4D97-AF65-F5344CB8AC3E}">
        <p14:creationId xmlns:p14="http://schemas.microsoft.com/office/powerpoint/2010/main" val="982693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6E3985-0DAE-980A-5B67-1ED3275386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FCDD7B-38F0-739B-EDA4-61D51C9CCF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904A05-0F2E-2A6C-5EE0-0ED571ECFC34}"/>
              </a:ext>
            </a:extLst>
          </p:cNvPr>
          <p:cNvSpPr>
            <a:spLocks noGrp="1"/>
          </p:cNvSpPr>
          <p:nvPr>
            <p:ph type="body" idx="1"/>
          </p:nvPr>
        </p:nvSpPr>
        <p:spPr/>
        <p:txBody>
          <a:bodyPr/>
          <a:lstStyle/>
          <a:p>
            <a:r>
              <a:rPr lang="en-US" dirty="0"/>
              <a:t>After the first great explosion of neural innovation in early vertebrates, </a:t>
            </a:r>
          </a:p>
          <a:p>
            <a:r>
              <a:rPr lang="en-US" dirty="0"/>
              <a:t>	brain evolution entered a long pause—a kind of </a:t>
            </a:r>
            <a:r>
              <a:rPr lang="en-US" i="1" dirty="0"/>
              <a:t>neural dark age</a:t>
            </a:r>
            <a:r>
              <a:rPr lang="en-US" dirty="0"/>
              <a:t>.</a:t>
            </a:r>
          </a:p>
          <a:p>
            <a:r>
              <a:rPr lang="en-US" dirty="0"/>
              <a:t>From fish to amphibians to reptiles, the basic blueprint stayed nearly the same.</a:t>
            </a:r>
          </a:p>
          <a:p>
            <a:r>
              <a:rPr lang="en-US" dirty="0"/>
              <a:t>A small forebrain handled smell and basic associations, </a:t>
            </a:r>
          </a:p>
          <a:p>
            <a:r>
              <a:rPr lang="en-US" dirty="0"/>
              <a:t>	the midbrain handled reflexes, and the hindbrain handled movement and balance.</a:t>
            </a:r>
          </a:p>
          <a:p>
            <a:r>
              <a:rPr lang="en-US" dirty="0"/>
              <a:t>Learning happened mainly through reinforcement: try something, get feedback, adjust slowly.</a:t>
            </a:r>
          </a:p>
          <a:p>
            <a:r>
              <a:rPr lang="en-US" dirty="0"/>
              <a:t>It worked well enough, and so evolution focused elsewhere—on armor, teeth, lungs, and legs.</a:t>
            </a:r>
          </a:p>
          <a:p>
            <a:r>
              <a:rPr lang="en-US" dirty="0"/>
              <a:t>Brains did not need to get smarter; bodies did the adapting.</a:t>
            </a:r>
            <a:br>
              <a:rPr lang="en-US" dirty="0"/>
            </a:br>
            <a:endParaRPr lang="en-US" dirty="0"/>
          </a:p>
          <a:p>
            <a:r>
              <a:rPr lang="en-US" dirty="0"/>
              <a:t>That’s why, even today, the brain of a modern reptile looks surprisingly like that of an ancient fish.</a:t>
            </a:r>
          </a:p>
          <a:p>
            <a:r>
              <a:rPr lang="en-US" dirty="0"/>
              <a:t>The cortex existed, but it was primitive</a:t>
            </a:r>
          </a:p>
          <a:p>
            <a:r>
              <a:rPr lang="en-US" dirty="0"/>
              <a:t>	—three simple layers, handling pattern recognition and basic spatial mapping.</a:t>
            </a:r>
          </a:p>
          <a:p>
            <a:r>
              <a:rPr lang="en-US" dirty="0"/>
              <a:t>For nearly two hundred million years, it was little more than a reflex amplifier.</a:t>
            </a:r>
          </a:p>
          <a:p>
            <a:endParaRPr lang="en-US" dirty="0"/>
          </a:p>
          <a:p>
            <a:r>
              <a:rPr lang="en-US" dirty="0"/>
              <a:t>But evolution doesn’t stop forever.</a:t>
            </a:r>
          </a:p>
          <a:p>
            <a:r>
              <a:rPr lang="en-US" dirty="0"/>
              <a:t>When the world changed—when extinctions wiped out ecosystems and new challenges appeared</a:t>
            </a:r>
          </a:p>
          <a:p>
            <a:r>
              <a:rPr lang="en-US" dirty="0"/>
              <a:t>	—those stagnant brains faced a reckoning.</a:t>
            </a:r>
          </a:p>
          <a:p>
            <a:r>
              <a:rPr lang="en-US" dirty="0"/>
              <a:t>The species that survived would not be those with stronger armor or sharper teeth, </a:t>
            </a:r>
          </a:p>
          <a:p>
            <a:r>
              <a:rPr lang="en-US" dirty="0"/>
              <a:t>	but those that could </a:t>
            </a:r>
            <a:r>
              <a:rPr lang="en-US" i="1" dirty="0"/>
              <a:t>think ahead</a:t>
            </a:r>
            <a:r>
              <a:rPr lang="en-US" dirty="0"/>
              <a:t>.</a:t>
            </a:r>
          </a:p>
          <a:p>
            <a:r>
              <a:rPr lang="en-US" dirty="0"/>
              <a:t>And that moment, in the shadow of extinction, set the stage for a new kind of brain</a:t>
            </a:r>
          </a:p>
          <a:p>
            <a:r>
              <a:rPr lang="en-US" dirty="0"/>
              <a:t>	—the mammalian brain—that would use its cortex not just to sense the world, but to </a:t>
            </a:r>
            <a:r>
              <a:rPr lang="en-US" i="1" dirty="0"/>
              <a:t>simulate</a:t>
            </a:r>
            <a:r>
              <a:rPr lang="en-US" dirty="0"/>
              <a:t> it.</a:t>
            </a:r>
          </a:p>
        </p:txBody>
      </p:sp>
      <p:sp>
        <p:nvSpPr>
          <p:cNvPr id="4" name="Slide Number Placeholder 3">
            <a:extLst>
              <a:ext uri="{FF2B5EF4-FFF2-40B4-BE49-F238E27FC236}">
                <a16:creationId xmlns:a16="http://schemas.microsoft.com/office/drawing/2014/main" id="{B6FD8005-0EA7-577F-CA22-FD8E61202D1B}"/>
              </a:ext>
            </a:extLst>
          </p:cNvPr>
          <p:cNvSpPr>
            <a:spLocks noGrp="1"/>
          </p:cNvSpPr>
          <p:nvPr>
            <p:ph type="sldNum" sz="quarter" idx="5"/>
          </p:nvPr>
        </p:nvSpPr>
        <p:spPr/>
        <p:txBody>
          <a:bodyPr/>
          <a:lstStyle/>
          <a:p>
            <a:fld id="{B0C32C59-1409-2640-866F-4A1083575A35}" type="slidenum">
              <a:rPr lang="en-US" smtClean="0"/>
              <a:t>4</a:t>
            </a:fld>
            <a:endParaRPr lang="en-US"/>
          </a:p>
        </p:txBody>
      </p:sp>
    </p:spTree>
    <p:extLst>
      <p:ext uri="{BB962C8B-B14F-4D97-AF65-F5344CB8AC3E}">
        <p14:creationId xmlns:p14="http://schemas.microsoft.com/office/powerpoint/2010/main" val="4465044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1F3E3F-90B9-0A98-D878-7627CE4679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2F5C3D-A0A1-5F28-1F54-F61514D0B8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B90DCD-1DFC-6E90-778B-921E419550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47822B0-6D7B-2B70-45AC-E235D2284125}"/>
              </a:ext>
            </a:extLst>
          </p:cNvPr>
          <p:cNvSpPr>
            <a:spLocks noGrp="1"/>
          </p:cNvSpPr>
          <p:nvPr>
            <p:ph type="sldNum" sz="quarter" idx="5"/>
          </p:nvPr>
        </p:nvSpPr>
        <p:spPr/>
        <p:txBody>
          <a:bodyPr/>
          <a:lstStyle/>
          <a:p>
            <a:fld id="{B0C32C59-1409-2640-866F-4A1083575A35}" type="slidenum">
              <a:rPr lang="en-US" smtClean="0"/>
              <a:t>5</a:t>
            </a:fld>
            <a:endParaRPr lang="en-US"/>
          </a:p>
        </p:txBody>
      </p:sp>
    </p:spTree>
    <p:extLst>
      <p:ext uri="{BB962C8B-B14F-4D97-AF65-F5344CB8AC3E}">
        <p14:creationId xmlns:p14="http://schemas.microsoft.com/office/powerpoint/2010/main" val="214772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615771-A760-72B3-7CCF-873541AB05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FC8681-5EC5-235E-16BE-4109631CB1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41EFEB-C8B0-8C0A-E7F4-C2D118D25518}"/>
              </a:ext>
            </a:extLst>
          </p:cNvPr>
          <p:cNvSpPr>
            <a:spLocks noGrp="1"/>
          </p:cNvSpPr>
          <p:nvPr>
            <p:ph type="body" idx="1"/>
          </p:nvPr>
        </p:nvSpPr>
        <p:spPr/>
        <p:txBody>
          <a:bodyPr/>
          <a:lstStyle/>
          <a:p>
            <a:r>
              <a:rPr lang="en-US" dirty="0"/>
              <a:t>When vertebrates left the water, the world became radically more complex.</a:t>
            </a:r>
          </a:p>
          <a:p>
            <a:r>
              <a:rPr lang="en-US" dirty="0"/>
              <a:t>In the sea, motion is smooth and continuous—swimming, drifting, adjusting.</a:t>
            </a:r>
          </a:p>
          <a:p>
            <a:r>
              <a:rPr lang="en-US" dirty="0"/>
              <a:t>On land, movement became discrete and risky: you could fall, stumble, or be trapped.</a:t>
            </a:r>
          </a:p>
          <a:p>
            <a:r>
              <a:rPr lang="en-US" dirty="0"/>
              <a:t>Every action had consequences that couldn’t simply be undone.</a:t>
            </a:r>
          </a:p>
          <a:p>
            <a:r>
              <a:rPr lang="en-US" dirty="0"/>
              <a:t>Suddenly, organisms needed to </a:t>
            </a:r>
            <a:r>
              <a:rPr lang="en-US" i="1" dirty="0"/>
              <a:t>plan</a:t>
            </a:r>
            <a:r>
              <a:rPr lang="en-US" dirty="0"/>
              <a:t> sequences of movements in advance.</a:t>
            </a:r>
            <a:br>
              <a:rPr lang="en-US" dirty="0"/>
            </a:br>
            <a:endParaRPr lang="en-US" dirty="0"/>
          </a:p>
          <a:p>
            <a:r>
              <a:rPr lang="en-US" dirty="0"/>
              <a:t>The evolution of the amniotes—reptiles, birds, and mammals—brought huge changes to the brain to meet these demands.</a:t>
            </a:r>
          </a:p>
          <a:p>
            <a:r>
              <a:rPr lang="en-US" dirty="0"/>
              <a:t>They developed new sensory integration areas for vision, balance, and proprioception, giving them a stable internal sense of where their body was in space.</a:t>
            </a:r>
          </a:p>
          <a:p>
            <a:r>
              <a:rPr lang="en-US" dirty="0"/>
              <a:t>The forebrain grew in importance, coordinating complex, multi-step actions like stalking prey, digging burrows, or caring for offspring.</a:t>
            </a:r>
          </a:p>
          <a:p>
            <a:endParaRPr lang="en-US" dirty="0"/>
          </a:p>
          <a:p>
            <a:r>
              <a:rPr lang="en-US" dirty="0"/>
              <a:t>Still, these early amniote brains were largely reactive.</a:t>
            </a:r>
          </a:p>
          <a:p>
            <a:r>
              <a:rPr lang="en-US" dirty="0"/>
              <a:t>They could store patterns of successful movement, but they couldn’t yet </a:t>
            </a:r>
            <a:r>
              <a:rPr lang="en-US" i="1" dirty="0"/>
              <a:t>model</a:t>
            </a:r>
            <a:r>
              <a:rPr lang="en-US" dirty="0"/>
              <a:t> how those movements related to unseen causes.</a:t>
            </a:r>
          </a:p>
          <a:p>
            <a:r>
              <a:rPr lang="en-US" dirty="0"/>
              <a:t>They lived in the moment—responding, adjusting, reacting.</a:t>
            </a:r>
          </a:p>
          <a:p>
            <a:r>
              <a:rPr lang="en-US" dirty="0"/>
              <a:t>To truly dominate land, some lineage would need to break free from this tight coupling to the here and now.</a:t>
            </a:r>
          </a:p>
          <a:p>
            <a:r>
              <a:rPr lang="en-US" dirty="0"/>
              <a:t>They would need to build an inner </a:t>
            </a:r>
            <a:r>
              <a:rPr lang="en-US" i="1" dirty="0"/>
              <a:t>representation</a:t>
            </a:r>
            <a:r>
              <a:rPr lang="en-US" dirty="0"/>
              <a:t> of the world—something they could manipulate mentally before taking action.</a:t>
            </a:r>
          </a:p>
          <a:p>
            <a:r>
              <a:rPr lang="en-US" dirty="0"/>
              <a:t>That innovation would arrive much later, deep in the shadows of the Mesozoic era.</a:t>
            </a:r>
          </a:p>
        </p:txBody>
      </p:sp>
      <p:sp>
        <p:nvSpPr>
          <p:cNvPr id="4" name="Slide Number Placeholder 3">
            <a:extLst>
              <a:ext uri="{FF2B5EF4-FFF2-40B4-BE49-F238E27FC236}">
                <a16:creationId xmlns:a16="http://schemas.microsoft.com/office/drawing/2014/main" id="{E58644C4-78FC-88CC-A086-CFB5312D55EC}"/>
              </a:ext>
            </a:extLst>
          </p:cNvPr>
          <p:cNvSpPr>
            <a:spLocks noGrp="1"/>
          </p:cNvSpPr>
          <p:nvPr>
            <p:ph type="sldNum" sz="quarter" idx="5"/>
          </p:nvPr>
        </p:nvSpPr>
        <p:spPr/>
        <p:txBody>
          <a:bodyPr/>
          <a:lstStyle/>
          <a:p>
            <a:fld id="{B0C32C59-1409-2640-866F-4A1083575A35}" type="slidenum">
              <a:rPr lang="en-US" smtClean="0"/>
              <a:t>6</a:t>
            </a:fld>
            <a:endParaRPr lang="en-US"/>
          </a:p>
        </p:txBody>
      </p:sp>
    </p:spTree>
    <p:extLst>
      <p:ext uri="{BB962C8B-B14F-4D97-AF65-F5344CB8AC3E}">
        <p14:creationId xmlns:p14="http://schemas.microsoft.com/office/powerpoint/2010/main" val="4118393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A90D43-09F0-AA1B-FD42-043A8651E4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557570-26F4-0CB5-A32D-5845348D51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413FDC-FE73-D52A-5387-77C574012D4D}"/>
              </a:ext>
            </a:extLst>
          </p:cNvPr>
          <p:cNvSpPr>
            <a:spLocks noGrp="1"/>
          </p:cNvSpPr>
          <p:nvPr>
            <p:ph type="body" idx="1"/>
          </p:nvPr>
        </p:nvSpPr>
        <p:spPr/>
        <p:txBody>
          <a:bodyPr/>
          <a:lstStyle/>
          <a:p>
            <a:r>
              <a:rPr lang="en-US" dirty="0"/>
              <a:t>The next great shift wasn’t just behavioral—it was metabolic.</a:t>
            </a:r>
          </a:p>
          <a:p>
            <a:r>
              <a:rPr lang="en-US" dirty="0"/>
              <a:t>As some reptiles evolved into early mammals, </a:t>
            </a:r>
          </a:p>
          <a:p>
            <a:r>
              <a:rPr lang="en-US" dirty="0"/>
              <a:t>	they began generating their own heat instead of relying on the environment.</a:t>
            </a:r>
          </a:p>
          <a:p>
            <a:r>
              <a:rPr lang="en-US" dirty="0"/>
              <a:t>This shift to </a:t>
            </a:r>
            <a:r>
              <a:rPr lang="en-US" i="1" dirty="0"/>
              <a:t>endothermy</a:t>
            </a:r>
            <a:r>
              <a:rPr lang="en-US" dirty="0"/>
              <a:t>, or warm-bloodedness, was an extraordinary advantage.</a:t>
            </a:r>
          </a:p>
          <a:p>
            <a:r>
              <a:rPr lang="en-US" dirty="0"/>
              <a:t>Warm-blooded creatures could stay active at night, </a:t>
            </a:r>
          </a:p>
          <a:p>
            <a:r>
              <a:rPr lang="en-US" dirty="0"/>
              <a:t>	hunt in cold weather, and react faster than their cold-blooded rivals.</a:t>
            </a:r>
          </a:p>
          <a:p>
            <a:r>
              <a:rPr lang="en-US" dirty="0"/>
              <a:t>They could think and move at a higher frame rate.</a:t>
            </a:r>
          </a:p>
          <a:p>
            <a:endParaRPr lang="en-US" dirty="0"/>
          </a:p>
          <a:p>
            <a:r>
              <a:rPr lang="en-US" dirty="0"/>
              <a:t>But every gift comes with a price.</a:t>
            </a:r>
          </a:p>
          <a:p>
            <a:r>
              <a:rPr lang="en-US" dirty="0"/>
              <a:t>Maintaining a constant internal temperature requires a tremendous amount of energy</a:t>
            </a:r>
          </a:p>
          <a:p>
            <a:r>
              <a:rPr lang="en-US" dirty="0"/>
              <a:t>	—roughly ten times more than a cold-blooded animal of the same size.</a:t>
            </a:r>
          </a:p>
          <a:p>
            <a:r>
              <a:rPr lang="en-US" dirty="0"/>
              <a:t>That energy couldn’t just be spent on muscle and movement; it also powered the brain.</a:t>
            </a:r>
          </a:p>
          <a:p>
            <a:r>
              <a:rPr lang="en-US" dirty="0"/>
              <a:t>A warm-blooded brain could fire neurons more rapidly, </a:t>
            </a:r>
          </a:p>
          <a:p>
            <a:r>
              <a:rPr lang="en-US" dirty="0"/>
              <a:t>	synchronize them more precisely, and sustain longer bouts of activity.</a:t>
            </a:r>
          </a:p>
          <a:p>
            <a:r>
              <a:rPr lang="en-US" dirty="0"/>
              <a:t>For the first time in evolutionary history, </a:t>
            </a:r>
            <a:r>
              <a:rPr lang="en-US" i="1" dirty="0"/>
              <a:t>speed of thought</a:t>
            </a:r>
            <a:r>
              <a:rPr lang="en-US" dirty="0"/>
              <a:t> became an ecological weapon.</a:t>
            </a:r>
          </a:p>
          <a:p>
            <a:endParaRPr lang="en-US" dirty="0"/>
          </a:p>
          <a:p>
            <a:r>
              <a:rPr lang="en-US" dirty="0"/>
              <a:t>Still, evolution doesn’t hand out upgrades without trade-offs.</a:t>
            </a:r>
          </a:p>
          <a:p>
            <a:r>
              <a:rPr lang="en-US" dirty="0"/>
              <a:t>A fast brain needs constant fuel.</a:t>
            </a:r>
          </a:p>
          <a:p>
            <a:r>
              <a:rPr lang="en-US" dirty="0"/>
              <a:t>That meant mammals had to eat more, rest less, </a:t>
            </a:r>
          </a:p>
          <a:p>
            <a:r>
              <a:rPr lang="en-US" dirty="0"/>
              <a:t>	and become exquisitely efficient in how they processed information.</a:t>
            </a:r>
          </a:p>
          <a:p>
            <a:r>
              <a:rPr lang="en-US" dirty="0"/>
              <a:t>They couldn’t afford to waste energy repeating failed actions or learning only by trial and error.</a:t>
            </a:r>
          </a:p>
          <a:p>
            <a:r>
              <a:rPr lang="en-US" dirty="0"/>
              <a:t>To survive, they had to find a way to </a:t>
            </a:r>
            <a:r>
              <a:rPr lang="en-US" i="1" dirty="0"/>
              <a:t>think before acting</a:t>
            </a:r>
            <a:r>
              <a:rPr lang="en-US" dirty="0"/>
              <a:t>.</a:t>
            </a:r>
          </a:p>
          <a:p>
            <a:r>
              <a:rPr lang="en-US" dirty="0"/>
              <a:t>Warm-bloodedness set the stage—not just for faster reflexes, but for foresight itself.</a:t>
            </a:r>
          </a:p>
          <a:p>
            <a:endParaRPr lang="en-US" dirty="0"/>
          </a:p>
        </p:txBody>
      </p:sp>
      <p:sp>
        <p:nvSpPr>
          <p:cNvPr id="4" name="Slide Number Placeholder 3">
            <a:extLst>
              <a:ext uri="{FF2B5EF4-FFF2-40B4-BE49-F238E27FC236}">
                <a16:creationId xmlns:a16="http://schemas.microsoft.com/office/drawing/2014/main" id="{3824D703-63EE-7A72-9051-B85DC717E2F0}"/>
              </a:ext>
            </a:extLst>
          </p:cNvPr>
          <p:cNvSpPr>
            <a:spLocks noGrp="1"/>
          </p:cNvSpPr>
          <p:nvPr>
            <p:ph type="sldNum" sz="quarter" idx="5"/>
          </p:nvPr>
        </p:nvSpPr>
        <p:spPr/>
        <p:txBody>
          <a:bodyPr/>
          <a:lstStyle/>
          <a:p>
            <a:fld id="{B0C32C59-1409-2640-866F-4A1083575A35}" type="slidenum">
              <a:rPr lang="en-US" smtClean="0"/>
              <a:t>7</a:t>
            </a:fld>
            <a:endParaRPr lang="en-US"/>
          </a:p>
        </p:txBody>
      </p:sp>
    </p:spTree>
    <p:extLst>
      <p:ext uri="{BB962C8B-B14F-4D97-AF65-F5344CB8AC3E}">
        <p14:creationId xmlns:p14="http://schemas.microsoft.com/office/powerpoint/2010/main" val="39445019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8CD389-A6D9-A050-81E7-2575FB8AAF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D2D7928-9DCC-9501-4766-CEEC1C196E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7547E1-88B7-41C7-64BC-5612102B9C8D}"/>
              </a:ext>
            </a:extLst>
          </p:cNvPr>
          <p:cNvSpPr>
            <a:spLocks noGrp="1"/>
          </p:cNvSpPr>
          <p:nvPr>
            <p:ph type="body" idx="1"/>
          </p:nvPr>
        </p:nvSpPr>
        <p:spPr/>
        <p:txBody>
          <a:bodyPr/>
          <a:lstStyle/>
          <a:p>
            <a:r>
              <a:rPr lang="en-US" dirty="0"/>
              <a:t>Around 250 million years ago, a lineage of reptile-like creatures called </a:t>
            </a:r>
            <a:r>
              <a:rPr lang="en-US" b="1" dirty="0"/>
              <a:t>therapsids</a:t>
            </a:r>
            <a:r>
              <a:rPr lang="en-US" dirty="0"/>
              <a:t> began to take an extraordinary evolutionary gamble.</a:t>
            </a:r>
          </a:p>
          <a:p>
            <a:r>
              <a:rPr lang="en-US" dirty="0"/>
              <a:t>They increased their metabolism, became warm-blooded, and began to regulate their body temperature internally.</a:t>
            </a:r>
          </a:p>
          <a:p>
            <a:r>
              <a:rPr lang="en-US" dirty="0"/>
              <a:t>This wasn’t just a physiological change—it was a strategic one.</a:t>
            </a:r>
          </a:p>
          <a:p>
            <a:r>
              <a:rPr lang="en-US" dirty="0"/>
              <a:t>By staying warm, they could remain active when other creatures slowed down or fell dormant.</a:t>
            </a:r>
          </a:p>
          <a:p>
            <a:r>
              <a:rPr lang="en-US" dirty="0"/>
              <a:t>They could forage, escape, and hunt in the cool darkness of night.</a:t>
            </a:r>
          </a:p>
          <a:p>
            <a:endParaRPr lang="en-US" dirty="0"/>
          </a:p>
          <a:p>
            <a:r>
              <a:rPr lang="en-US" dirty="0"/>
              <a:t>But energy is expensive, and this new lifestyle came with enormous costs.</a:t>
            </a:r>
          </a:p>
          <a:p>
            <a:r>
              <a:rPr lang="en-US" dirty="0"/>
              <a:t>Therapsids had to eat constantly.</a:t>
            </a:r>
          </a:p>
          <a:p>
            <a:r>
              <a:rPr lang="en-US" dirty="0"/>
              <a:t>They needed efficient digestion, quick reflexes, and precise sensory systems to make the most of every calorie.</a:t>
            </a:r>
          </a:p>
          <a:p>
            <a:r>
              <a:rPr lang="en-US" dirty="0"/>
              <a:t>That pressure began to favor brains that could </a:t>
            </a:r>
            <a:r>
              <a:rPr lang="en-US" i="1" dirty="0"/>
              <a:t>avoid mistakes</a:t>
            </a:r>
            <a:r>
              <a:rPr lang="en-US" dirty="0"/>
              <a:t>.</a:t>
            </a:r>
          </a:p>
          <a:p>
            <a:r>
              <a:rPr lang="en-US" dirty="0"/>
              <a:t>Wasting energy on trial and error—on bumping into obstacles or chasing impossible prey—could mean starvation.</a:t>
            </a:r>
          </a:p>
          <a:p>
            <a:endParaRPr lang="en-US" dirty="0"/>
          </a:p>
          <a:p>
            <a:r>
              <a:rPr lang="en-US" dirty="0"/>
              <a:t>Evolution thus started rewarding flexibility and prediction rather than brute force.</a:t>
            </a:r>
          </a:p>
          <a:p>
            <a:r>
              <a:rPr lang="en-US" dirty="0"/>
              <a:t>Therapsids that could anticipate, plan, and strategize had the edge.</a:t>
            </a:r>
          </a:p>
          <a:p>
            <a:r>
              <a:rPr lang="en-US" dirty="0"/>
              <a:t>Their world demanded not just speed, but </a:t>
            </a:r>
            <a:r>
              <a:rPr lang="en-US" i="1" dirty="0"/>
              <a:t>foresight</a:t>
            </a:r>
            <a:r>
              <a:rPr lang="en-US" dirty="0"/>
              <a:t>—an internal capacity to simulate what might happen before it did.</a:t>
            </a:r>
          </a:p>
          <a:p>
            <a:r>
              <a:rPr lang="en-US" dirty="0"/>
              <a:t>And over time, those small advantages—thinking a little faster, hesitating before acting, choosing better paths—added up.</a:t>
            </a:r>
          </a:p>
          <a:p>
            <a:r>
              <a:rPr lang="en-US" dirty="0"/>
              <a:t>In a dangerous, competitive world, </a:t>
            </a:r>
            <a:r>
              <a:rPr lang="en-US" i="1" dirty="0"/>
              <a:t>a little imagination went a long way.</a:t>
            </a:r>
            <a:endParaRPr lang="en-US" dirty="0"/>
          </a:p>
        </p:txBody>
      </p:sp>
      <p:sp>
        <p:nvSpPr>
          <p:cNvPr id="4" name="Slide Number Placeholder 3">
            <a:extLst>
              <a:ext uri="{FF2B5EF4-FFF2-40B4-BE49-F238E27FC236}">
                <a16:creationId xmlns:a16="http://schemas.microsoft.com/office/drawing/2014/main" id="{8D80DF07-28C2-F392-C87A-1C077C730633}"/>
              </a:ext>
            </a:extLst>
          </p:cNvPr>
          <p:cNvSpPr>
            <a:spLocks noGrp="1"/>
          </p:cNvSpPr>
          <p:nvPr>
            <p:ph type="sldNum" sz="quarter" idx="5"/>
          </p:nvPr>
        </p:nvSpPr>
        <p:spPr/>
        <p:txBody>
          <a:bodyPr/>
          <a:lstStyle/>
          <a:p>
            <a:fld id="{B0C32C59-1409-2640-866F-4A1083575A35}" type="slidenum">
              <a:rPr lang="en-US" smtClean="0"/>
              <a:t>8</a:t>
            </a:fld>
            <a:endParaRPr lang="en-US"/>
          </a:p>
        </p:txBody>
      </p:sp>
    </p:spTree>
    <p:extLst>
      <p:ext uri="{BB962C8B-B14F-4D97-AF65-F5344CB8AC3E}">
        <p14:creationId xmlns:p14="http://schemas.microsoft.com/office/powerpoint/2010/main" val="1369302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35D41-1C88-BAED-3EBB-744DFE12B7D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C7DE44-E986-FE84-7590-CD1B9397EB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E627E2-CD12-19E8-E5E4-8945A617052E}"/>
              </a:ext>
            </a:extLst>
          </p:cNvPr>
          <p:cNvSpPr>
            <a:spLocks noGrp="1"/>
          </p:cNvSpPr>
          <p:nvPr>
            <p:ph type="body" idx="1"/>
          </p:nvPr>
        </p:nvSpPr>
        <p:spPr/>
        <p:txBody>
          <a:bodyPr/>
          <a:lstStyle/>
          <a:p>
            <a:r>
              <a:rPr lang="en-US" dirty="0"/>
              <a:t>Roughly 252 million years ago, Earth experienced the worst mass extinction in its history—the </a:t>
            </a:r>
            <a:r>
              <a:rPr lang="en-US" b="1" dirty="0"/>
              <a:t>Permian extinction</a:t>
            </a:r>
            <a:r>
              <a:rPr lang="en-US" dirty="0"/>
              <a:t>.</a:t>
            </a:r>
          </a:p>
          <a:p>
            <a:r>
              <a:rPr lang="en-US" dirty="0"/>
              <a:t>Volcanic eruptions, climate chaos, and collapsing food webs wiped out around ninety percent of all species.</a:t>
            </a:r>
          </a:p>
          <a:p>
            <a:r>
              <a:rPr lang="en-US" dirty="0"/>
              <a:t>It was not strength or size that determined who survived, but flexibility.</a:t>
            </a:r>
          </a:p>
          <a:p>
            <a:r>
              <a:rPr lang="en-US" dirty="0"/>
              <a:t>Organisms that could tolerate change, shift habits, and exploit new opportunities made it through.</a:t>
            </a:r>
          </a:p>
          <a:p>
            <a:endParaRPr lang="en-US" dirty="0"/>
          </a:p>
          <a:p>
            <a:r>
              <a:rPr lang="en-US" dirty="0"/>
              <a:t>Among the few vertebrate survivors were the </a:t>
            </a:r>
            <a:r>
              <a:rPr lang="en-US" b="1" dirty="0"/>
              <a:t>therapsids</a:t>
            </a:r>
            <a:r>
              <a:rPr lang="en-US" dirty="0"/>
              <a:t>, the warm-blooded reptiles that would eventually give rise to mammals.</a:t>
            </a:r>
          </a:p>
          <a:p>
            <a:r>
              <a:rPr lang="en-US" dirty="0"/>
              <a:t>Their internal heat allowed them to stay active when the world turned cold and unpredictable.</a:t>
            </a:r>
          </a:p>
          <a:p>
            <a:r>
              <a:rPr lang="en-US" dirty="0"/>
              <a:t>But even more crucially, their evolving nervous systems gave them behavioral flexibility.</a:t>
            </a:r>
          </a:p>
          <a:p>
            <a:r>
              <a:rPr lang="en-US" dirty="0"/>
              <a:t>They could explore new food sources, new hunting times, and new habitats.</a:t>
            </a:r>
          </a:p>
          <a:p>
            <a:r>
              <a:rPr lang="en-US" dirty="0"/>
              <a:t>They didn’t just react to change—they could adapt their behavior to it.</a:t>
            </a:r>
            <a:br>
              <a:rPr lang="en-US" dirty="0"/>
            </a:br>
            <a:endParaRPr lang="en-US" dirty="0"/>
          </a:p>
          <a:p>
            <a:r>
              <a:rPr lang="en-US" dirty="0"/>
              <a:t>In that crucible of catastrophe, natural selection began favoring minds that could </a:t>
            </a:r>
            <a:r>
              <a:rPr lang="en-US" i="1" dirty="0"/>
              <a:t>model</a:t>
            </a:r>
            <a:r>
              <a:rPr lang="en-US" dirty="0"/>
              <a:t> the world’s volatility rather than simply endure it.</a:t>
            </a:r>
          </a:p>
          <a:p>
            <a:r>
              <a:rPr lang="en-US" dirty="0"/>
              <a:t>The ability to anticipate uncertainty, to imagine different possibilities, and to adjust actions accordingly became the ultimate survival trait.</a:t>
            </a:r>
          </a:p>
          <a:p>
            <a:r>
              <a:rPr lang="en-US" dirty="0"/>
              <a:t>Cognition didn’t evolve in times of stability—it evolved in times of chaos.</a:t>
            </a:r>
          </a:p>
          <a:p>
            <a:r>
              <a:rPr lang="en-US" dirty="0"/>
              <a:t>The extinction didn’t just prune life’s tree; it sharpened the minds of those that remained.</a:t>
            </a:r>
          </a:p>
        </p:txBody>
      </p:sp>
      <p:sp>
        <p:nvSpPr>
          <p:cNvPr id="4" name="Slide Number Placeholder 3">
            <a:extLst>
              <a:ext uri="{FF2B5EF4-FFF2-40B4-BE49-F238E27FC236}">
                <a16:creationId xmlns:a16="http://schemas.microsoft.com/office/drawing/2014/main" id="{3D880954-423A-08EA-C8AA-5D9C01F82B89}"/>
              </a:ext>
            </a:extLst>
          </p:cNvPr>
          <p:cNvSpPr>
            <a:spLocks noGrp="1"/>
          </p:cNvSpPr>
          <p:nvPr>
            <p:ph type="sldNum" sz="quarter" idx="5"/>
          </p:nvPr>
        </p:nvSpPr>
        <p:spPr/>
        <p:txBody>
          <a:bodyPr/>
          <a:lstStyle/>
          <a:p>
            <a:fld id="{B0C32C59-1409-2640-866F-4A1083575A35}" type="slidenum">
              <a:rPr lang="en-US" smtClean="0"/>
              <a:t>9</a:t>
            </a:fld>
            <a:endParaRPr lang="en-US"/>
          </a:p>
        </p:txBody>
      </p:sp>
    </p:spTree>
    <p:extLst>
      <p:ext uri="{BB962C8B-B14F-4D97-AF65-F5344CB8AC3E}">
        <p14:creationId xmlns:p14="http://schemas.microsoft.com/office/powerpoint/2010/main" val="18968024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34809-F69F-0D48-97F8-9CF76A5308DF}"/>
              </a:ext>
            </a:extLst>
          </p:cNvPr>
          <p:cNvSpPr>
            <a:spLocks noGrp="1"/>
          </p:cNvSpPr>
          <p:nvPr>
            <p:ph type="ctrTitle" hasCustomPrompt="1"/>
          </p:nvPr>
        </p:nvSpPr>
        <p:spPr>
          <a:xfrm>
            <a:off x="471340" y="1122363"/>
            <a:ext cx="5785769" cy="2387600"/>
          </a:xfrm>
        </p:spPr>
        <p:txBody>
          <a:bodyPr anchor="b">
            <a:normAutofit/>
          </a:bodyPr>
          <a:lstStyle>
            <a:lvl1pPr algn="l">
              <a:defRPr sz="4000">
                <a:solidFill>
                  <a:schemeClr val="bg1"/>
                </a:solidFill>
              </a:defRPr>
            </a:lvl1pPr>
          </a:lstStyle>
          <a:p>
            <a:r>
              <a:rPr lang="en-US" sz="4000" b="1" dirty="0">
                <a:solidFill>
                  <a:schemeClr val="bg1"/>
                </a:solidFill>
                <a:latin typeface="Georgia" charset="0"/>
                <a:ea typeface="Georgia" charset="0"/>
                <a:cs typeface="Georgia" charset="0"/>
              </a:rPr>
              <a:t>Title Here:</a:t>
            </a:r>
            <a:br>
              <a:rPr lang="en-US" sz="4000" b="1" dirty="0">
                <a:solidFill>
                  <a:schemeClr val="bg1"/>
                </a:solidFill>
                <a:latin typeface="Georgia" charset="0"/>
                <a:ea typeface="Georgia" charset="0"/>
                <a:cs typeface="Georgia" charset="0"/>
              </a:rPr>
            </a:br>
            <a:r>
              <a:rPr lang="en-US" sz="4000" b="1" dirty="0">
                <a:solidFill>
                  <a:schemeClr val="bg1"/>
                </a:solidFill>
                <a:latin typeface="Georgia" charset="0"/>
                <a:ea typeface="Georgia" charset="0"/>
                <a:cs typeface="Georgia" charset="0"/>
              </a:rPr>
              <a:t>Tell Your</a:t>
            </a:r>
            <a:br>
              <a:rPr lang="en-US" sz="4000" b="1" dirty="0">
                <a:solidFill>
                  <a:schemeClr val="bg1"/>
                </a:solidFill>
                <a:latin typeface="Georgia" charset="0"/>
                <a:ea typeface="Georgia" charset="0"/>
                <a:cs typeface="Georgia" charset="0"/>
              </a:rPr>
            </a:br>
            <a:r>
              <a:rPr lang="en-US" sz="4000" b="1" dirty="0">
                <a:solidFill>
                  <a:schemeClr val="bg1"/>
                </a:solidFill>
                <a:latin typeface="Georgia" charset="0"/>
                <a:ea typeface="Georgia" charset="0"/>
                <a:cs typeface="Georgia" charset="0"/>
              </a:rPr>
              <a:t>Illinois Story</a:t>
            </a:r>
            <a:endParaRPr lang="en-US" dirty="0"/>
          </a:p>
        </p:txBody>
      </p:sp>
      <p:sp>
        <p:nvSpPr>
          <p:cNvPr id="3" name="Subtitle 2">
            <a:extLst>
              <a:ext uri="{FF2B5EF4-FFF2-40B4-BE49-F238E27FC236}">
                <a16:creationId xmlns:a16="http://schemas.microsoft.com/office/drawing/2014/main" id="{C5FA99F5-1DAB-644E-87BD-7B2BE337DBBB}"/>
              </a:ext>
            </a:extLst>
          </p:cNvPr>
          <p:cNvSpPr>
            <a:spLocks noGrp="1"/>
          </p:cNvSpPr>
          <p:nvPr>
            <p:ph type="subTitle" idx="1" hasCustomPrompt="1"/>
          </p:nvPr>
        </p:nvSpPr>
        <p:spPr>
          <a:xfrm>
            <a:off x="471340" y="3602038"/>
            <a:ext cx="5785769" cy="1655762"/>
          </a:xfrm>
        </p:spPr>
        <p:txBody>
          <a:bodyPr>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6" name="Slide Number Placeholder 5">
            <a:extLst>
              <a:ext uri="{FF2B5EF4-FFF2-40B4-BE49-F238E27FC236}">
                <a16:creationId xmlns:a16="http://schemas.microsoft.com/office/drawing/2014/main" id="{1D5E86B4-4E28-5743-B958-4D04BD329DC7}"/>
              </a:ext>
            </a:extLst>
          </p:cNvPr>
          <p:cNvSpPr>
            <a:spLocks noGrp="1"/>
          </p:cNvSpPr>
          <p:nvPr>
            <p:ph type="sldNum" sz="quarter" idx="12"/>
          </p:nvPr>
        </p:nvSpPr>
        <p:spPr/>
        <p:txBody>
          <a:bodyPr/>
          <a:lstStyle/>
          <a:p>
            <a:fld id="{47306C45-97B4-7545-8562-07255BCE2FE0}" type="slidenum">
              <a:rPr lang="en-US" smtClean="0"/>
              <a:t>‹#›</a:t>
            </a:fld>
            <a:endParaRPr lang="en-US"/>
          </a:p>
        </p:txBody>
      </p:sp>
      <p:pic>
        <p:nvPicPr>
          <p:cNvPr id="5" name="Picture 4">
            <a:extLst>
              <a:ext uri="{FF2B5EF4-FFF2-40B4-BE49-F238E27FC236}">
                <a16:creationId xmlns:a16="http://schemas.microsoft.com/office/drawing/2014/main" id="{96A9BA8F-BF67-344F-9BFA-A8262A79BC82}"/>
              </a:ext>
            </a:extLst>
          </p:cNvPr>
          <p:cNvPicPr>
            <a:picLocks noChangeAspect="1"/>
          </p:cNvPicPr>
          <p:nvPr userDrawn="1"/>
        </p:nvPicPr>
        <p:blipFill>
          <a:blip r:embed="rId3"/>
          <a:stretch>
            <a:fillRect/>
          </a:stretch>
        </p:blipFill>
        <p:spPr>
          <a:xfrm>
            <a:off x="4537075" y="5718264"/>
            <a:ext cx="3117850" cy="807948"/>
          </a:xfrm>
          <a:prstGeom prst="rect">
            <a:avLst/>
          </a:prstGeom>
        </p:spPr>
      </p:pic>
    </p:spTree>
    <p:extLst>
      <p:ext uri="{BB962C8B-B14F-4D97-AF65-F5344CB8AC3E}">
        <p14:creationId xmlns:p14="http://schemas.microsoft.com/office/powerpoint/2010/main" val="678320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15B210D-E74D-9F46-BBEB-61CE8DBFBD6C}"/>
              </a:ext>
            </a:extLst>
          </p:cNvPr>
          <p:cNvSpPr>
            <a:spLocks noGrp="1"/>
          </p:cNvSpPr>
          <p:nvPr>
            <p:ph type="sldNum" sz="quarter" idx="12"/>
          </p:nvPr>
        </p:nvSpPr>
        <p:spPr>
          <a:xfrm>
            <a:off x="9117874" y="6095093"/>
            <a:ext cx="2743200" cy="365125"/>
          </a:xfrm>
        </p:spPr>
        <p:txBody>
          <a:bodyPr/>
          <a:lstStyle/>
          <a:p>
            <a:fld id="{47306C45-97B4-7545-8562-07255BCE2FE0}" type="slidenum">
              <a:rPr lang="en-US" smtClean="0"/>
              <a:t>‹#›</a:t>
            </a:fld>
            <a:endParaRPr lang="en-US"/>
          </a:p>
        </p:txBody>
      </p:sp>
    </p:spTree>
    <p:extLst>
      <p:ext uri="{BB962C8B-B14F-4D97-AF65-F5344CB8AC3E}">
        <p14:creationId xmlns:p14="http://schemas.microsoft.com/office/powerpoint/2010/main" val="148726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C4261-61FB-7142-9417-2F78D3797632}"/>
              </a:ext>
            </a:extLst>
          </p:cNvPr>
          <p:cNvSpPr>
            <a:spLocks noGrp="1"/>
          </p:cNvSpPr>
          <p:nvPr>
            <p:ph type="title" hasCustomPrompt="1"/>
          </p:nvPr>
        </p:nvSpPr>
        <p:spPr>
          <a:xfrm>
            <a:off x="378823" y="365125"/>
            <a:ext cx="9614263" cy="1325563"/>
          </a:xfrm>
        </p:spPr>
        <p:txBody>
          <a:bodyPr/>
          <a:lstStyle>
            <a:lvl1pPr algn="ctr">
              <a:defRPr b="1" i="0">
                <a:solidFill>
                  <a:srgbClr val="E84A27"/>
                </a:solidFill>
                <a:latin typeface="Georgia" panose="02040502050405020303" pitchFamily="18" charset="0"/>
              </a:defRPr>
            </a:lvl1pPr>
          </a:lstStyle>
          <a:p>
            <a:r>
              <a:rPr lang="en-US" dirty="0"/>
              <a:t>Hello.</a:t>
            </a:r>
          </a:p>
        </p:txBody>
      </p:sp>
      <p:sp>
        <p:nvSpPr>
          <p:cNvPr id="3" name="Content Placeholder 2">
            <a:extLst>
              <a:ext uri="{FF2B5EF4-FFF2-40B4-BE49-F238E27FC236}">
                <a16:creationId xmlns:a16="http://schemas.microsoft.com/office/drawing/2014/main" id="{AB412F32-5110-BE43-86BA-CB778EC424F5}"/>
              </a:ext>
            </a:extLst>
          </p:cNvPr>
          <p:cNvSpPr>
            <a:spLocks noGrp="1"/>
          </p:cNvSpPr>
          <p:nvPr>
            <p:ph idx="1"/>
          </p:nvPr>
        </p:nvSpPr>
        <p:spPr>
          <a:xfrm>
            <a:off x="378823" y="1690688"/>
            <a:ext cx="9614263" cy="3625895"/>
          </a:xfrm>
        </p:spPr>
        <p:txBody>
          <a:bodyPr/>
          <a:lstStyle>
            <a:lvl1pPr>
              <a:defRPr>
                <a:solidFill>
                  <a:srgbClr val="13294B"/>
                </a:solidFill>
              </a:defRPr>
            </a:lvl1pPr>
            <a:lvl2pPr>
              <a:defRPr>
                <a:solidFill>
                  <a:srgbClr val="13294B"/>
                </a:solidFill>
              </a:defRPr>
            </a:lvl2pPr>
            <a:lvl3pPr>
              <a:defRPr>
                <a:solidFill>
                  <a:srgbClr val="13294B"/>
                </a:solidFill>
              </a:defRPr>
            </a:lvl3pPr>
            <a:lvl4pPr>
              <a:defRPr>
                <a:solidFill>
                  <a:srgbClr val="13294B"/>
                </a:solidFill>
              </a:defRPr>
            </a:lvl4pPr>
            <a:lvl5pPr>
              <a:defRPr>
                <a:solidFill>
                  <a:srgbClr val="13294B"/>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69632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26ADA6-32C7-6D47-94AB-D149FA9C19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7FDBC8-5F1C-654A-9325-61F424413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771FB5C-A5C2-4C44-A9DF-4F6A196EC0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306C45-97B4-7545-8562-07255BCE2FE0}" type="slidenum">
              <a:rPr lang="en-US" smtClean="0"/>
              <a:t>‹#›</a:t>
            </a:fld>
            <a:endParaRPr lang="en-US"/>
          </a:p>
        </p:txBody>
      </p:sp>
    </p:spTree>
    <p:extLst>
      <p:ext uri="{BB962C8B-B14F-4D97-AF65-F5344CB8AC3E}">
        <p14:creationId xmlns:p14="http://schemas.microsoft.com/office/powerpoint/2010/main" val="1008080449"/>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Lst>
  <p:txStyles>
    <p:title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2.xml.rels><?xml version="1.0" encoding="UTF-8" standalone="yes"?>
<Relationships xmlns="http://schemas.openxmlformats.org/package/2006/relationships"><Relationship Id="rId8" Type="http://schemas.openxmlformats.org/officeDocument/2006/relationships/image" Target="../media/image23.jpeg"/><Relationship Id="rId13" Type="http://schemas.openxmlformats.org/officeDocument/2006/relationships/image" Target="../media/image28.jpeg"/><Relationship Id="rId3" Type="http://schemas.openxmlformats.org/officeDocument/2006/relationships/image" Target="../media/image18.jpeg"/><Relationship Id="rId7" Type="http://schemas.openxmlformats.org/officeDocument/2006/relationships/image" Target="../media/image22.jpeg"/><Relationship Id="rId12" Type="http://schemas.openxmlformats.org/officeDocument/2006/relationships/image" Target="../media/image27.jpe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1.jpeg"/><Relationship Id="rId11" Type="http://schemas.openxmlformats.org/officeDocument/2006/relationships/image" Target="../media/image26.jpeg"/><Relationship Id="rId5" Type="http://schemas.openxmlformats.org/officeDocument/2006/relationships/image" Target="../media/image20.png"/><Relationship Id="rId15" Type="http://schemas.openxmlformats.org/officeDocument/2006/relationships/image" Target="../media/image30.jpeg"/><Relationship Id="rId10" Type="http://schemas.openxmlformats.org/officeDocument/2006/relationships/image" Target="../media/image25.jpeg"/><Relationship Id="rId4" Type="http://schemas.openxmlformats.org/officeDocument/2006/relationships/image" Target="../media/image19.jpeg"/><Relationship Id="rId9" Type="http://schemas.openxmlformats.org/officeDocument/2006/relationships/image" Target="../media/image24.jpeg"/><Relationship Id="rId14" Type="http://schemas.openxmlformats.org/officeDocument/2006/relationships/image" Target="../media/image29.jpe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552E"/>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83CDB9E-798C-A842-B031-6BFA04385C39}"/>
              </a:ext>
            </a:extLst>
          </p:cNvPr>
          <p:cNvSpPr>
            <a:spLocks noGrp="1"/>
          </p:cNvSpPr>
          <p:nvPr>
            <p:ph type="ctrTitle"/>
          </p:nvPr>
        </p:nvSpPr>
        <p:spPr>
          <a:xfrm>
            <a:off x="3699571" y="773546"/>
            <a:ext cx="5935859" cy="2720253"/>
          </a:xfrm>
        </p:spPr>
        <p:txBody>
          <a:bodyPr>
            <a:normAutofit fontScale="90000"/>
          </a:bodyPr>
          <a:lstStyle/>
          <a:p>
            <a:pPr algn="ctr"/>
            <a:r>
              <a:rPr lang="en-US" sz="10000" dirty="0">
                <a:latin typeface="Calibri"/>
                <a:cs typeface="Calibri"/>
              </a:rPr>
              <a:t>BCOG 100</a:t>
            </a:r>
            <a:endParaRPr lang="en-US" sz="10000" dirty="0">
              <a:latin typeface="Calibri" panose="020F0502020204030204" pitchFamily="34" charset="0"/>
              <a:cs typeface="Calibri" panose="020F0502020204030204" pitchFamily="34" charset="0"/>
            </a:endParaRPr>
          </a:p>
        </p:txBody>
      </p:sp>
      <p:sp>
        <p:nvSpPr>
          <p:cNvPr id="7" name="Subtitle 6">
            <a:extLst>
              <a:ext uri="{FF2B5EF4-FFF2-40B4-BE49-F238E27FC236}">
                <a16:creationId xmlns:a16="http://schemas.microsoft.com/office/drawing/2014/main" id="{C2F9A5BC-DE40-064D-98AE-B1AA2F274302}"/>
              </a:ext>
            </a:extLst>
          </p:cNvPr>
          <p:cNvSpPr>
            <a:spLocks noGrp="1"/>
          </p:cNvSpPr>
          <p:nvPr>
            <p:ph type="subTitle" idx="4294967295"/>
          </p:nvPr>
        </p:nvSpPr>
        <p:spPr>
          <a:xfrm>
            <a:off x="3017406" y="3472201"/>
            <a:ext cx="8283862" cy="1655762"/>
          </a:xfrm>
        </p:spPr>
        <p:txBody>
          <a:bodyPr vert="horz" lIns="91440" tIns="45720" rIns="91440" bIns="45720" rtlCol="0" anchor="t">
            <a:normAutofit/>
          </a:bodyPr>
          <a:lstStyle/>
          <a:p>
            <a:pPr marL="0" indent="0" algn="ctr">
              <a:buNone/>
            </a:pPr>
            <a:r>
              <a:rPr lang="en-US" dirty="0">
                <a:latin typeface="Calibri"/>
                <a:cs typeface="Calibri"/>
              </a:rPr>
              <a:t>Memory, Simulation, &amp; Generative Models</a:t>
            </a:r>
          </a:p>
          <a:p>
            <a:pPr marL="0" indent="0" algn="ctr">
              <a:buNone/>
            </a:pPr>
            <a:r>
              <a:rPr lang="en-US" dirty="0">
                <a:latin typeface="Calibri"/>
                <a:cs typeface="Calibri"/>
              </a:rPr>
              <a:t>Lecture 1: The Evolution of the Cortex</a:t>
            </a:r>
          </a:p>
        </p:txBody>
      </p:sp>
      <p:sp>
        <p:nvSpPr>
          <p:cNvPr id="2" name="Oval 1">
            <a:extLst>
              <a:ext uri="{FF2B5EF4-FFF2-40B4-BE49-F238E27FC236}">
                <a16:creationId xmlns:a16="http://schemas.microsoft.com/office/drawing/2014/main" id="{C87BCB3F-D51B-11CA-8A5C-B653C02DD655}"/>
              </a:ext>
            </a:extLst>
          </p:cNvPr>
          <p:cNvSpPr/>
          <p:nvPr/>
        </p:nvSpPr>
        <p:spPr>
          <a:xfrm>
            <a:off x="443346" y="126307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96C562F-8F13-2516-D9AF-45E75A96A3C5}"/>
              </a:ext>
            </a:extLst>
          </p:cNvPr>
          <p:cNvSpPr/>
          <p:nvPr/>
        </p:nvSpPr>
        <p:spPr>
          <a:xfrm>
            <a:off x="1505528" y="3248890"/>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E2052EBC-2E12-F996-BB1F-41F23E64F1BE}"/>
              </a:ext>
            </a:extLst>
          </p:cNvPr>
          <p:cNvSpPr/>
          <p:nvPr/>
        </p:nvSpPr>
        <p:spPr>
          <a:xfrm>
            <a:off x="443345" y="331816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8A4D7291-4D5A-9593-1D85-950EBFC1FF07}"/>
              </a:ext>
            </a:extLst>
          </p:cNvPr>
          <p:cNvSpPr/>
          <p:nvPr/>
        </p:nvSpPr>
        <p:spPr>
          <a:xfrm>
            <a:off x="443346" y="5246253"/>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02E91675-03DF-90EE-942D-06C70F754DEE}"/>
              </a:ext>
            </a:extLst>
          </p:cNvPr>
          <p:cNvCxnSpPr/>
          <p:nvPr/>
        </p:nvCxnSpPr>
        <p:spPr>
          <a:xfrm>
            <a:off x="867642" y="2172278"/>
            <a:ext cx="1052944" cy="1110673"/>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a:extLst>
              <a:ext uri="{FF2B5EF4-FFF2-40B4-BE49-F238E27FC236}">
                <a16:creationId xmlns:a16="http://schemas.microsoft.com/office/drawing/2014/main" id="{42D74029-D6FE-2938-F6DF-602FCD9AA658}"/>
              </a:ext>
            </a:extLst>
          </p:cNvPr>
          <p:cNvCxnSpPr>
            <a:cxnSpLocks/>
          </p:cNvCxnSpPr>
          <p:nvPr/>
        </p:nvCxnSpPr>
        <p:spPr>
          <a:xfrm>
            <a:off x="879187" y="2172278"/>
            <a:ext cx="25400" cy="1179945"/>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
        <p:nvSpPr>
          <p:cNvPr id="11" name="Oval 10">
            <a:extLst>
              <a:ext uri="{FF2B5EF4-FFF2-40B4-BE49-F238E27FC236}">
                <a16:creationId xmlns:a16="http://schemas.microsoft.com/office/drawing/2014/main" id="{7831A33E-2612-45D1-F1F0-57371C01F8AB}"/>
              </a:ext>
            </a:extLst>
          </p:cNvPr>
          <p:cNvSpPr/>
          <p:nvPr/>
        </p:nvSpPr>
        <p:spPr>
          <a:xfrm>
            <a:off x="1505528" y="5246253"/>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565D7F4-2920-5911-7086-757F822A07E3}"/>
              </a:ext>
            </a:extLst>
          </p:cNvPr>
          <p:cNvSpPr/>
          <p:nvPr/>
        </p:nvSpPr>
        <p:spPr>
          <a:xfrm>
            <a:off x="2694709" y="524625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4FE6F4CE-E239-70EB-26D3-C8CB8E270185}"/>
              </a:ext>
            </a:extLst>
          </p:cNvPr>
          <p:cNvCxnSpPr>
            <a:cxnSpLocks/>
          </p:cNvCxnSpPr>
          <p:nvPr/>
        </p:nvCxnSpPr>
        <p:spPr>
          <a:xfrm>
            <a:off x="1941369" y="4169641"/>
            <a:ext cx="1168399" cy="1087582"/>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0727C65-F6C0-78C9-A469-40AAD8018B82}"/>
              </a:ext>
            </a:extLst>
          </p:cNvPr>
          <p:cNvCxnSpPr>
            <a:cxnSpLocks/>
          </p:cNvCxnSpPr>
          <p:nvPr/>
        </p:nvCxnSpPr>
        <p:spPr>
          <a:xfrm flipH="1">
            <a:off x="1955223" y="4158096"/>
            <a:ext cx="9238" cy="1087581"/>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a:extLst>
              <a:ext uri="{FF2B5EF4-FFF2-40B4-BE49-F238E27FC236}">
                <a16:creationId xmlns:a16="http://schemas.microsoft.com/office/drawing/2014/main" id="{4A7C2072-1E04-8B83-DAA8-B48C97536A6F}"/>
              </a:ext>
            </a:extLst>
          </p:cNvPr>
          <p:cNvCxnSpPr>
            <a:cxnSpLocks/>
          </p:cNvCxnSpPr>
          <p:nvPr/>
        </p:nvCxnSpPr>
        <p:spPr>
          <a:xfrm>
            <a:off x="890732" y="4227368"/>
            <a:ext cx="13855" cy="1018310"/>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725838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A75FE5-DF95-1B85-3CDF-D3C98C431A66}"/>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64A88DF6-BB90-AD0E-F147-44F028AFFF05}"/>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2B39F373-73A0-32CD-7F3E-2D9FF60786E9}"/>
              </a:ext>
            </a:extLst>
          </p:cNvPr>
          <p:cNvSpPr txBox="1"/>
          <p:nvPr/>
        </p:nvSpPr>
        <p:spPr>
          <a:xfrm>
            <a:off x="8354724" y="735162"/>
            <a:ext cx="3626366" cy="5016758"/>
          </a:xfrm>
          <a:prstGeom prst="rect">
            <a:avLst/>
          </a:prstGeom>
          <a:noFill/>
        </p:spPr>
        <p:txBody>
          <a:bodyPr wrap="square" rtlCol="0">
            <a:spAutoFit/>
          </a:bodyPr>
          <a:lstStyle/>
          <a:p>
            <a:r>
              <a:rPr lang="en-US" sz="3200" b="1" dirty="0"/>
              <a:t>The Rise of Nocturnal Mammals</a:t>
            </a:r>
          </a:p>
          <a:p>
            <a:pPr marL="457200" indent="-457200">
              <a:buFont typeface="Arial" panose="020B0604020202020204" pitchFamily="34" charset="0"/>
              <a:buChar char="•"/>
            </a:pPr>
            <a:r>
              <a:rPr lang="en-US" sz="2800" dirty="0"/>
              <a:t>In a dinosaur’s world, mammals survived by night.</a:t>
            </a:r>
          </a:p>
          <a:p>
            <a:pPr marL="457200" indent="-457200">
              <a:buFont typeface="Arial" panose="020B0604020202020204" pitchFamily="34" charset="0"/>
              <a:buChar char="•"/>
            </a:pPr>
            <a:r>
              <a:rPr lang="en-US" sz="2800" dirty="0"/>
              <a:t>Darkness favored quiet, cautious, imaginative brains.</a:t>
            </a:r>
          </a:p>
          <a:p>
            <a:pPr marL="457200" indent="-457200">
              <a:buFont typeface="Arial" panose="020B0604020202020204" pitchFamily="34" charset="0"/>
              <a:buChar char="•"/>
            </a:pPr>
            <a:r>
              <a:rPr lang="en-US" sz="2800" dirty="0"/>
              <a:t>Planning replaced brute force.</a:t>
            </a:r>
          </a:p>
        </p:txBody>
      </p:sp>
      <p:pic>
        <p:nvPicPr>
          <p:cNvPr id="3" name="Picture 2" descr="After the Dinosaurs' Demise, Many Mammals Seized the Day - The New York  Times">
            <a:extLst>
              <a:ext uri="{FF2B5EF4-FFF2-40B4-BE49-F238E27FC236}">
                <a16:creationId xmlns:a16="http://schemas.microsoft.com/office/drawing/2014/main" id="{80704A51-2898-E06D-A1B3-3EE9AB69FE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386" y="735162"/>
            <a:ext cx="7709952" cy="51383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4716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67E49A-1873-B867-8386-8A2D1715038B}"/>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18DD2C03-1A53-AD2D-CA59-016DB6E8B038}"/>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ADFBD520-589F-1AF2-F609-B7F85153B5E0}"/>
              </a:ext>
            </a:extLst>
          </p:cNvPr>
          <p:cNvSpPr txBox="1"/>
          <p:nvPr/>
        </p:nvSpPr>
        <p:spPr>
          <a:xfrm>
            <a:off x="7037083" y="1453987"/>
            <a:ext cx="4955362" cy="4093428"/>
          </a:xfrm>
          <a:prstGeom prst="rect">
            <a:avLst/>
          </a:prstGeom>
          <a:noFill/>
        </p:spPr>
        <p:txBody>
          <a:bodyPr wrap="square" rtlCol="0">
            <a:spAutoFit/>
          </a:bodyPr>
          <a:lstStyle/>
          <a:p>
            <a:r>
              <a:rPr lang="en-US" sz="3200" b="1" dirty="0"/>
              <a:t>The Gift of the First Move – Planning Before Acting</a:t>
            </a:r>
          </a:p>
          <a:p>
            <a:pPr marL="457200" indent="-457200">
              <a:buFont typeface="Arial" panose="020B0604020202020204" pitchFamily="34" charset="0"/>
              <a:buChar char="•"/>
            </a:pPr>
            <a:r>
              <a:rPr lang="en-US" sz="2800" dirty="0"/>
              <a:t>Reptiles learned by doing.</a:t>
            </a:r>
          </a:p>
          <a:p>
            <a:pPr marL="457200" indent="-457200">
              <a:buFont typeface="Arial" panose="020B0604020202020204" pitchFamily="34" charset="0"/>
              <a:buChar char="•"/>
            </a:pPr>
            <a:r>
              <a:rPr lang="en-US" sz="2800" dirty="0"/>
              <a:t>Mammals could also learn by imagining doing.</a:t>
            </a:r>
          </a:p>
          <a:p>
            <a:pPr marL="457200" indent="-457200">
              <a:buFont typeface="Arial" panose="020B0604020202020204" pitchFamily="34" charset="0"/>
              <a:buChar char="•"/>
            </a:pPr>
            <a:r>
              <a:rPr lang="en-US" sz="2800" dirty="0"/>
              <a:t>Simulation let them choose the best action before committing to it.</a:t>
            </a:r>
          </a:p>
          <a:p>
            <a:pPr marL="457200" indent="-457200">
              <a:buFont typeface="Arial" panose="020B0604020202020204" pitchFamily="34" charset="0"/>
              <a:buChar char="•"/>
            </a:pPr>
            <a:r>
              <a:rPr lang="en-US" sz="2800" dirty="0"/>
              <a:t>“Vicarious Trial and Error”</a:t>
            </a:r>
          </a:p>
        </p:txBody>
      </p:sp>
      <p:pic>
        <p:nvPicPr>
          <p:cNvPr id="5126" name="Picture 6" descr="Vicarious Trial and Error [18]. In Tolman's view, VTE is a prospective... |  Download Scientific Diagram">
            <a:extLst>
              <a:ext uri="{FF2B5EF4-FFF2-40B4-BE49-F238E27FC236}">
                <a16:creationId xmlns:a16="http://schemas.microsoft.com/office/drawing/2014/main" id="{1A316383-8136-171C-8952-7E6A1A80BD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6368" y="946622"/>
            <a:ext cx="4955361" cy="4955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2693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D875FA-89F9-E9C9-3CF3-5906143C6E16}"/>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2A23ACFE-281F-C19A-9380-036B3C0758F7}"/>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4AA0BB56-ABE9-EEDE-A6BE-2EA00AB9221D}"/>
              </a:ext>
            </a:extLst>
          </p:cNvPr>
          <p:cNvSpPr txBox="1"/>
          <p:nvPr/>
        </p:nvSpPr>
        <p:spPr>
          <a:xfrm>
            <a:off x="8452887" y="621985"/>
            <a:ext cx="3558127" cy="5386090"/>
          </a:xfrm>
          <a:prstGeom prst="rect">
            <a:avLst/>
          </a:prstGeom>
          <a:noFill/>
        </p:spPr>
        <p:txBody>
          <a:bodyPr wrap="square" rtlCol="0">
            <a:spAutoFit/>
          </a:bodyPr>
          <a:lstStyle/>
          <a:p>
            <a:r>
              <a:rPr lang="en-US" sz="3200" b="1" dirty="0"/>
              <a:t>The Birth of the Neocortex</a:t>
            </a:r>
          </a:p>
          <a:p>
            <a:pPr marL="457200" indent="-457200">
              <a:buFont typeface="Arial" panose="020B0604020202020204" pitchFamily="34" charset="0"/>
              <a:buChar char="•"/>
            </a:pPr>
            <a:r>
              <a:rPr lang="en-US" sz="2800" dirty="0"/>
              <a:t>A new cortical layer changed everything.</a:t>
            </a:r>
          </a:p>
          <a:p>
            <a:pPr marL="457200" indent="-457200">
              <a:buFont typeface="Arial" panose="020B0604020202020204" pitchFamily="34" charset="0"/>
              <a:buChar char="•"/>
            </a:pPr>
            <a:r>
              <a:rPr lang="en-US" sz="2800" dirty="0"/>
              <a:t>The neocortex added flexible, general-purpose computation.</a:t>
            </a:r>
          </a:p>
          <a:p>
            <a:pPr marL="457200" indent="-457200">
              <a:buFont typeface="Arial" panose="020B0604020202020204" pitchFamily="34" charset="0"/>
              <a:buChar char="•"/>
            </a:pPr>
            <a:r>
              <a:rPr lang="en-US" sz="2800" dirty="0"/>
              <a:t>It allowed animals to </a:t>
            </a:r>
            <a:r>
              <a:rPr lang="en-US" sz="2800" i="1" dirty="0"/>
              <a:t>model</a:t>
            </a:r>
            <a:r>
              <a:rPr lang="en-US" sz="2800" dirty="0"/>
              <a:t> the world, not just sense it.</a:t>
            </a:r>
          </a:p>
        </p:txBody>
      </p:sp>
      <p:pic>
        <p:nvPicPr>
          <p:cNvPr id="3" name="Picture 2" descr="A diagram of the brain&#10;&#10;AI-generated content may be incorrect.">
            <a:extLst>
              <a:ext uri="{FF2B5EF4-FFF2-40B4-BE49-F238E27FC236}">
                <a16:creationId xmlns:a16="http://schemas.microsoft.com/office/drawing/2014/main" id="{26C6BF61-E27E-8989-5EA9-0A407FD27962}"/>
              </a:ext>
            </a:extLst>
          </p:cNvPr>
          <p:cNvPicPr>
            <a:picLocks noChangeAspect="1"/>
          </p:cNvPicPr>
          <p:nvPr/>
        </p:nvPicPr>
        <p:blipFill>
          <a:blip r:embed="rId3"/>
          <a:stretch>
            <a:fillRect/>
          </a:stretch>
        </p:blipFill>
        <p:spPr>
          <a:xfrm>
            <a:off x="86436" y="805724"/>
            <a:ext cx="8280016" cy="5018612"/>
          </a:xfrm>
          <a:prstGeom prst="rect">
            <a:avLst/>
          </a:prstGeom>
        </p:spPr>
      </p:pic>
    </p:spTree>
    <p:extLst>
      <p:ext uri="{BB962C8B-B14F-4D97-AF65-F5344CB8AC3E}">
        <p14:creationId xmlns:p14="http://schemas.microsoft.com/office/powerpoint/2010/main" val="4510843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4C164D-E567-36F8-E29E-F0C316D85F4C}"/>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363582F-1558-27EE-4E33-704244E3D6D3}"/>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74E7D943-CD0C-9E37-B217-9EAE79761734}"/>
              </a:ext>
            </a:extLst>
          </p:cNvPr>
          <p:cNvSpPr txBox="1"/>
          <p:nvPr/>
        </p:nvSpPr>
        <p:spPr>
          <a:xfrm>
            <a:off x="6796585" y="1540086"/>
            <a:ext cx="5073029" cy="3662541"/>
          </a:xfrm>
          <a:prstGeom prst="rect">
            <a:avLst/>
          </a:prstGeom>
          <a:noFill/>
        </p:spPr>
        <p:txBody>
          <a:bodyPr wrap="square" rtlCol="0">
            <a:spAutoFit/>
          </a:bodyPr>
          <a:lstStyle/>
          <a:p>
            <a:r>
              <a:rPr lang="en-US" sz="3200" b="1" dirty="0"/>
              <a:t>From Learning by Doing → </a:t>
            </a:r>
          </a:p>
          <a:p>
            <a:r>
              <a:rPr lang="en-US" sz="3200" b="1" dirty="0"/>
              <a:t>Learning by Imagining</a:t>
            </a:r>
          </a:p>
          <a:p>
            <a:pPr marL="457200" indent="-457200">
              <a:buFont typeface="Arial" panose="020B0604020202020204" pitchFamily="34" charset="0"/>
              <a:buChar char="•"/>
            </a:pPr>
            <a:r>
              <a:rPr lang="en-US" sz="2800" dirty="0"/>
              <a:t>Reptiles learned through experience.</a:t>
            </a:r>
          </a:p>
          <a:p>
            <a:pPr marL="457200" indent="-457200">
              <a:buFont typeface="Arial" panose="020B0604020202020204" pitchFamily="34" charset="0"/>
              <a:buChar char="•"/>
            </a:pPr>
            <a:r>
              <a:rPr lang="en-US" sz="2800" dirty="0"/>
              <a:t>Mammals began to learn from </a:t>
            </a:r>
            <a:r>
              <a:rPr lang="en-US" sz="2800" i="1" dirty="0"/>
              <a:t>simulated</a:t>
            </a:r>
            <a:r>
              <a:rPr lang="en-US" sz="2800" dirty="0"/>
              <a:t> experience.</a:t>
            </a:r>
          </a:p>
          <a:p>
            <a:pPr marL="457200" indent="-457200">
              <a:buFont typeface="Arial" panose="020B0604020202020204" pitchFamily="34" charset="0"/>
              <a:buChar char="•"/>
            </a:pPr>
            <a:r>
              <a:rPr lang="en-US" sz="2800" dirty="0"/>
              <a:t>The brain could now run experiments inside itself.</a:t>
            </a:r>
          </a:p>
        </p:txBody>
      </p:sp>
      <p:pic>
        <p:nvPicPr>
          <p:cNvPr id="3" name="Picture 6" descr="Vicarious Trial and Error [18]. In Tolman's view, VTE is a prospective... |  Download Scientific Diagram">
            <a:extLst>
              <a:ext uri="{FF2B5EF4-FFF2-40B4-BE49-F238E27FC236}">
                <a16:creationId xmlns:a16="http://schemas.microsoft.com/office/drawing/2014/main" id="{B9300717-C2AF-61DD-D875-6CCEE01A5E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6368" y="946622"/>
            <a:ext cx="4955361" cy="4955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7207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33315-EA8B-99E8-02F5-4F735824D2BA}"/>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D17B44E3-8488-4A0D-ED30-5EB5E335B172}"/>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F0FEB3DE-A1A2-98CD-718B-A8059DFEC0D4}"/>
              </a:ext>
            </a:extLst>
          </p:cNvPr>
          <p:cNvSpPr txBox="1"/>
          <p:nvPr/>
        </p:nvSpPr>
        <p:spPr>
          <a:xfrm>
            <a:off x="7037083" y="1540086"/>
            <a:ext cx="4832531" cy="3662541"/>
          </a:xfrm>
          <a:prstGeom prst="rect">
            <a:avLst/>
          </a:prstGeom>
          <a:noFill/>
        </p:spPr>
        <p:txBody>
          <a:bodyPr wrap="square" rtlCol="0">
            <a:spAutoFit/>
          </a:bodyPr>
          <a:lstStyle/>
          <a:p>
            <a:r>
              <a:rPr lang="en-US" sz="3200" b="1" dirty="0"/>
              <a:t>Why Simulation Was an Evolutionary Breakthrough</a:t>
            </a:r>
          </a:p>
          <a:p>
            <a:pPr marL="457200" indent="-457200">
              <a:buFont typeface="Arial" panose="020B0604020202020204" pitchFamily="34" charset="0"/>
              <a:buChar char="•"/>
            </a:pPr>
            <a:r>
              <a:rPr lang="en-US" sz="2800" dirty="0"/>
              <a:t>Simulation solved the limits of trial-and-error learning.</a:t>
            </a:r>
          </a:p>
          <a:p>
            <a:pPr marL="457200" indent="-457200">
              <a:buFont typeface="Arial" panose="020B0604020202020204" pitchFamily="34" charset="0"/>
              <a:buChar char="•"/>
            </a:pPr>
            <a:r>
              <a:rPr lang="en-US" sz="2800" dirty="0"/>
              <a:t>It made learning faster, safer, and more flexible.</a:t>
            </a:r>
          </a:p>
          <a:p>
            <a:pPr marL="457200" indent="-457200">
              <a:buFont typeface="Arial" panose="020B0604020202020204" pitchFamily="34" charset="0"/>
              <a:buChar char="•"/>
            </a:pPr>
            <a:r>
              <a:rPr lang="en-US" sz="2800" dirty="0"/>
              <a:t>Thinking became an evolutionary shortcut.</a:t>
            </a:r>
          </a:p>
        </p:txBody>
      </p:sp>
      <p:pic>
        <p:nvPicPr>
          <p:cNvPr id="3" name="Picture 4" descr="Gopher On The Lawn Is Sticking Its Head Out Of Its Hole. Stock Photo,  Picture and Royalty Free Image. Image 189932743.">
            <a:extLst>
              <a:ext uri="{FF2B5EF4-FFF2-40B4-BE49-F238E27FC236}">
                <a16:creationId xmlns:a16="http://schemas.microsoft.com/office/drawing/2014/main" id="{8A9CE6BF-46FA-69E0-4753-794764295D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555" y="735161"/>
            <a:ext cx="6637973" cy="4978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49435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2B4475-FBF9-6EF5-E459-54736925C329}"/>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9F6B2537-40FD-C68F-2B40-A7BF77EF6A5D}"/>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BB9CD9E5-113D-D7BD-5EC8-8DC90EABC66F}"/>
              </a:ext>
            </a:extLst>
          </p:cNvPr>
          <p:cNvSpPr txBox="1"/>
          <p:nvPr/>
        </p:nvSpPr>
        <p:spPr>
          <a:xfrm>
            <a:off x="6096000" y="1422299"/>
            <a:ext cx="5773614" cy="3662541"/>
          </a:xfrm>
          <a:prstGeom prst="rect">
            <a:avLst/>
          </a:prstGeom>
          <a:noFill/>
        </p:spPr>
        <p:txBody>
          <a:bodyPr wrap="square" rtlCol="0">
            <a:spAutoFit/>
          </a:bodyPr>
          <a:lstStyle/>
          <a:p>
            <a:r>
              <a:rPr lang="en-US" sz="3200" b="1" dirty="0"/>
              <a:t>Vision as a Gateway to Simulation</a:t>
            </a:r>
          </a:p>
          <a:p>
            <a:pPr marL="457200" indent="-457200">
              <a:buFont typeface="Arial" panose="020B0604020202020204" pitchFamily="34" charset="0"/>
              <a:buChar char="•"/>
            </a:pPr>
            <a:r>
              <a:rPr lang="en-US" sz="2800" dirty="0"/>
              <a:t>Many senses can support imagination.</a:t>
            </a:r>
          </a:p>
          <a:p>
            <a:pPr marL="457200" indent="-457200">
              <a:buFont typeface="Arial" panose="020B0604020202020204" pitchFamily="34" charset="0"/>
              <a:buChar char="•"/>
            </a:pPr>
            <a:r>
              <a:rPr lang="en-US" sz="2800" dirty="0"/>
              <a:t>But vision offered a natural foundation for internal modeling.</a:t>
            </a:r>
          </a:p>
          <a:p>
            <a:pPr marL="457200" indent="-457200">
              <a:buFont typeface="Arial" panose="020B0604020202020204" pitchFamily="34" charset="0"/>
              <a:buChar char="•"/>
            </a:pPr>
            <a:r>
              <a:rPr lang="en-US" sz="2800" dirty="0"/>
              <a:t>Its spatial structure made prediction possible.</a:t>
            </a:r>
          </a:p>
        </p:txBody>
      </p:sp>
      <p:pic>
        <p:nvPicPr>
          <p:cNvPr id="7170" name="Picture 2" descr="The Visual Centers of the Brain | The VisionHelp Blog">
            <a:extLst>
              <a:ext uri="{FF2B5EF4-FFF2-40B4-BE49-F238E27FC236}">
                <a16:creationId xmlns:a16="http://schemas.microsoft.com/office/drawing/2014/main" id="{BB5BE854-7818-15AD-6651-787012D8D0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386" y="1075330"/>
            <a:ext cx="5312780" cy="4356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5900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287CA0-B9A4-2367-FB46-3CB4B239DD8A}"/>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BAFE5952-2189-BB6E-F659-8BB5827DF00B}"/>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387B51F7-A4B1-4C60-3D74-E3C709D647E1}"/>
              </a:ext>
            </a:extLst>
          </p:cNvPr>
          <p:cNvSpPr txBox="1"/>
          <p:nvPr/>
        </p:nvSpPr>
        <p:spPr>
          <a:xfrm>
            <a:off x="7944459" y="1166842"/>
            <a:ext cx="3858378" cy="4524315"/>
          </a:xfrm>
          <a:prstGeom prst="rect">
            <a:avLst/>
          </a:prstGeom>
          <a:noFill/>
        </p:spPr>
        <p:txBody>
          <a:bodyPr wrap="square" rtlCol="0">
            <a:spAutoFit/>
          </a:bodyPr>
          <a:lstStyle/>
          <a:p>
            <a:r>
              <a:rPr lang="en-US" sz="3200" b="1" dirty="0"/>
              <a:t>Warm Brains = Fast Computation</a:t>
            </a:r>
          </a:p>
          <a:p>
            <a:pPr marL="457200" indent="-457200">
              <a:buFont typeface="Arial" panose="020B0604020202020204" pitchFamily="34" charset="0"/>
              <a:buChar char="•"/>
            </a:pPr>
            <a:r>
              <a:rPr lang="en-US" sz="2800" dirty="0"/>
              <a:t>Warm-bloodedness sped up neural processing.</a:t>
            </a:r>
          </a:p>
          <a:p>
            <a:pPr marL="457200" indent="-457200">
              <a:buFont typeface="Arial" panose="020B0604020202020204" pitchFamily="34" charset="0"/>
              <a:buChar char="•"/>
            </a:pPr>
            <a:r>
              <a:rPr lang="en-US" sz="2800" dirty="0"/>
              <a:t>Fast neurons made predictive thinking possible.</a:t>
            </a:r>
          </a:p>
          <a:p>
            <a:pPr marL="457200" indent="-457200">
              <a:buFont typeface="Arial" panose="020B0604020202020204" pitchFamily="34" charset="0"/>
              <a:buChar char="•"/>
            </a:pPr>
            <a:r>
              <a:rPr lang="en-US" sz="2800" dirty="0"/>
              <a:t>Energy fueled foresight.</a:t>
            </a:r>
          </a:p>
        </p:txBody>
      </p:sp>
      <p:graphicFrame>
        <p:nvGraphicFramePr>
          <p:cNvPr id="3" name="Diagram 2">
            <a:extLst>
              <a:ext uri="{FF2B5EF4-FFF2-40B4-BE49-F238E27FC236}">
                <a16:creationId xmlns:a16="http://schemas.microsoft.com/office/drawing/2014/main" id="{868ED61A-40E8-1FFD-BE3C-5DC6D7D00AFF}"/>
              </a:ext>
            </a:extLst>
          </p:cNvPr>
          <p:cNvGraphicFramePr/>
          <p:nvPr>
            <p:extLst>
              <p:ext uri="{D42A27DB-BD31-4B8C-83A1-F6EECF244321}">
                <p14:modId xmlns:p14="http://schemas.microsoft.com/office/powerpoint/2010/main" val="2187097248"/>
              </p:ext>
            </p:extLst>
          </p:nvPr>
        </p:nvGraphicFramePr>
        <p:xfrm>
          <a:off x="1719555" y="1129875"/>
          <a:ext cx="6897370" cy="45982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Group 4">
            <a:extLst>
              <a:ext uri="{FF2B5EF4-FFF2-40B4-BE49-F238E27FC236}">
                <a16:creationId xmlns:a16="http://schemas.microsoft.com/office/drawing/2014/main" id="{84D4B6CC-DA9B-07F0-2484-19B60C6E85C2}"/>
              </a:ext>
            </a:extLst>
          </p:cNvPr>
          <p:cNvGrpSpPr/>
          <p:nvPr/>
        </p:nvGrpSpPr>
        <p:grpSpPr>
          <a:xfrm>
            <a:off x="245659" y="2377669"/>
            <a:ext cx="1640577" cy="1416409"/>
            <a:chOff x="1356108" y="1842161"/>
            <a:chExt cx="1734343" cy="1734343"/>
          </a:xfrm>
        </p:grpSpPr>
        <p:sp>
          <p:nvSpPr>
            <p:cNvPr id="6" name="Oval 5">
              <a:extLst>
                <a:ext uri="{FF2B5EF4-FFF2-40B4-BE49-F238E27FC236}">
                  <a16:creationId xmlns:a16="http://schemas.microsoft.com/office/drawing/2014/main" id="{B2A783E6-624B-4CB8-8924-31EBC12605E9}"/>
                </a:ext>
              </a:extLst>
            </p:cNvPr>
            <p:cNvSpPr/>
            <p:nvPr/>
          </p:nvSpPr>
          <p:spPr>
            <a:xfrm>
              <a:off x="1356108" y="1842161"/>
              <a:ext cx="1734343" cy="173434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7" name="Oval 4">
              <a:extLst>
                <a:ext uri="{FF2B5EF4-FFF2-40B4-BE49-F238E27FC236}">
                  <a16:creationId xmlns:a16="http://schemas.microsoft.com/office/drawing/2014/main" id="{2E90C285-AF54-A687-A4E6-11227A15492B}"/>
                </a:ext>
              </a:extLst>
            </p:cNvPr>
            <p:cNvSpPr txBox="1"/>
            <p:nvPr/>
          </p:nvSpPr>
          <p:spPr>
            <a:xfrm>
              <a:off x="1546522" y="2096149"/>
              <a:ext cx="1383742" cy="122636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kern="1200" dirty="0"/>
                <a:t>Endothermy</a:t>
              </a:r>
            </a:p>
          </p:txBody>
        </p:sp>
      </p:grpSp>
      <p:grpSp>
        <p:nvGrpSpPr>
          <p:cNvPr id="8" name="Group 7">
            <a:extLst>
              <a:ext uri="{FF2B5EF4-FFF2-40B4-BE49-F238E27FC236}">
                <a16:creationId xmlns:a16="http://schemas.microsoft.com/office/drawing/2014/main" id="{9780E9E0-7983-269D-C992-858A9F93B0F4}"/>
              </a:ext>
            </a:extLst>
          </p:cNvPr>
          <p:cNvGrpSpPr/>
          <p:nvPr/>
        </p:nvGrpSpPr>
        <p:grpSpPr>
          <a:xfrm rot="2761922">
            <a:off x="2128785" y="2793230"/>
            <a:ext cx="390758" cy="496716"/>
            <a:chOff x="2464474" y="1277573"/>
            <a:chExt cx="390758" cy="496716"/>
          </a:xfrm>
        </p:grpSpPr>
        <p:sp>
          <p:nvSpPr>
            <p:cNvPr id="9" name="Right Arrow 8">
              <a:extLst>
                <a:ext uri="{FF2B5EF4-FFF2-40B4-BE49-F238E27FC236}">
                  <a16:creationId xmlns:a16="http://schemas.microsoft.com/office/drawing/2014/main" id="{110B0BA0-40BD-EF1E-EC4E-F5FC9B84F55A}"/>
                </a:ext>
              </a:extLst>
            </p:cNvPr>
            <p:cNvSpPr/>
            <p:nvPr/>
          </p:nvSpPr>
          <p:spPr>
            <a:xfrm rot="18900000">
              <a:off x="2464474" y="1277573"/>
              <a:ext cx="390758" cy="496716"/>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en-US"/>
            </a:p>
          </p:txBody>
        </p:sp>
        <p:sp>
          <p:nvSpPr>
            <p:cNvPr id="10" name="Right Arrow 4">
              <a:extLst>
                <a:ext uri="{FF2B5EF4-FFF2-40B4-BE49-F238E27FC236}">
                  <a16:creationId xmlns:a16="http://schemas.microsoft.com/office/drawing/2014/main" id="{8BE1DA93-DD3D-202D-9ABB-1F3C29046475}"/>
                </a:ext>
              </a:extLst>
            </p:cNvPr>
            <p:cNvSpPr txBox="1"/>
            <p:nvPr/>
          </p:nvSpPr>
          <p:spPr>
            <a:xfrm rot="18900000">
              <a:off x="2481641" y="1418362"/>
              <a:ext cx="273531" cy="29803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p:txBody>
        </p:sp>
      </p:grpSp>
    </p:spTree>
    <p:extLst>
      <p:ext uri="{BB962C8B-B14F-4D97-AF65-F5344CB8AC3E}">
        <p14:creationId xmlns:p14="http://schemas.microsoft.com/office/powerpoint/2010/main" val="826820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6F4B50-B160-6844-912A-76352883C1CA}"/>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2ED91FD5-91A8-0931-F472-06117A3B3C8D}"/>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B38AFB6A-3E36-89DA-F38B-7BDCC3D8979F}"/>
              </a:ext>
            </a:extLst>
          </p:cNvPr>
          <p:cNvSpPr txBox="1"/>
          <p:nvPr/>
        </p:nvSpPr>
        <p:spPr>
          <a:xfrm>
            <a:off x="6450877" y="1190685"/>
            <a:ext cx="5555214" cy="3231654"/>
          </a:xfrm>
          <a:prstGeom prst="rect">
            <a:avLst/>
          </a:prstGeom>
          <a:noFill/>
        </p:spPr>
        <p:txBody>
          <a:bodyPr wrap="square" rtlCol="0">
            <a:spAutoFit/>
          </a:bodyPr>
          <a:lstStyle/>
          <a:p>
            <a:r>
              <a:rPr lang="en-US" sz="3200" b="1" dirty="0"/>
              <a:t>The Third Great Predictive Leap: World Models</a:t>
            </a:r>
          </a:p>
          <a:p>
            <a:pPr marL="457200" indent="-457200">
              <a:buFont typeface="Arial" panose="020B0604020202020204" pitchFamily="34" charset="0"/>
              <a:buChar char="•"/>
            </a:pPr>
            <a:r>
              <a:rPr lang="en-US" sz="2800" dirty="0"/>
              <a:t>Reflexes predicted milliseconds.</a:t>
            </a:r>
          </a:p>
          <a:p>
            <a:pPr marL="457200" indent="-457200">
              <a:buFont typeface="Arial" panose="020B0604020202020204" pitchFamily="34" charset="0"/>
              <a:buChar char="•"/>
            </a:pPr>
            <a:r>
              <a:rPr lang="en-US" sz="2800" dirty="0"/>
              <a:t>Reinforcement predicted seconds.</a:t>
            </a:r>
          </a:p>
          <a:p>
            <a:pPr marL="457200" indent="-457200">
              <a:buFont typeface="Arial" panose="020B0604020202020204" pitchFamily="34" charset="0"/>
              <a:buChar char="•"/>
            </a:pPr>
            <a:r>
              <a:rPr lang="en-US" sz="2800" dirty="0"/>
              <a:t>World models let brains predict minutes, hours, and beyond.</a:t>
            </a:r>
          </a:p>
        </p:txBody>
      </p:sp>
      <p:pic>
        <p:nvPicPr>
          <p:cNvPr id="7" name="Picture 6">
            <a:extLst>
              <a:ext uri="{FF2B5EF4-FFF2-40B4-BE49-F238E27FC236}">
                <a16:creationId xmlns:a16="http://schemas.microsoft.com/office/drawing/2014/main" id="{9D58CDF8-C6EA-2CF0-FAB9-49CC7B94B0B5}"/>
              </a:ext>
            </a:extLst>
          </p:cNvPr>
          <p:cNvPicPr>
            <a:picLocks noChangeAspect="1"/>
          </p:cNvPicPr>
          <p:nvPr/>
        </p:nvPicPr>
        <p:blipFill>
          <a:blip r:embed="rId3"/>
          <a:stretch>
            <a:fillRect/>
          </a:stretch>
        </p:blipFill>
        <p:spPr>
          <a:xfrm>
            <a:off x="700617" y="983809"/>
            <a:ext cx="4890382" cy="4890382"/>
          </a:xfrm>
          <a:prstGeom prst="rect">
            <a:avLst/>
          </a:prstGeom>
        </p:spPr>
      </p:pic>
    </p:spTree>
    <p:extLst>
      <p:ext uri="{BB962C8B-B14F-4D97-AF65-F5344CB8AC3E}">
        <p14:creationId xmlns:p14="http://schemas.microsoft.com/office/powerpoint/2010/main" val="1920455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0FD0B2-BF01-A0D1-CA33-DA66BF0C59C8}"/>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4803934D-E3E8-6B27-0720-8CED0B7D387E}"/>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23C14E90-AADD-46EE-284A-279B953B1008}"/>
              </a:ext>
            </a:extLst>
          </p:cNvPr>
          <p:cNvSpPr txBox="1"/>
          <p:nvPr/>
        </p:nvSpPr>
        <p:spPr>
          <a:xfrm>
            <a:off x="7165075" y="1190685"/>
            <a:ext cx="4841016" cy="3662541"/>
          </a:xfrm>
          <a:prstGeom prst="rect">
            <a:avLst/>
          </a:prstGeom>
          <a:noFill/>
        </p:spPr>
        <p:txBody>
          <a:bodyPr wrap="square" rtlCol="0">
            <a:spAutoFit/>
          </a:bodyPr>
          <a:lstStyle/>
          <a:p>
            <a:r>
              <a:rPr lang="en-US" sz="3200" b="1" dirty="0"/>
              <a:t>Birds – A Parallel Evolution of Warm-Blooded Thought</a:t>
            </a:r>
          </a:p>
          <a:p>
            <a:r>
              <a:rPr lang="en-US" sz="2800" dirty="0"/>
              <a:t>Endothermy evolved twice—and so did foresight.</a:t>
            </a:r>
          </a:p>
          <a:p>
            <a:r>
              <a:rPr lang="en-US" sz="2800" dirty="0"/>
              <a:t>Birds built their own simulation machinery.</a:t>
            </a:r>
          </a:p>
          <a:p>
            <a:r>
              <a:rPr lang="en-US" sz="2800" dirty="0"/>
              <a:t>Different anatomy, same computational solution.</a:t>
            </a:r>
          </a:p>
        </p:txBody>
      </p:sp>
      <p:pic>
        <p:nvPicPr>
          <p:cNvPr id="11266" name="Picture 2" descr="Birdbrain&quot; Turns from Insult to Praise | Scientific American">
            <a:extLst>
              <a:ext uri="{FF2B5EF4-FFF2-40B4-BE49-F238E27FC236}">
                <a16:creationId xmlns:a16="http://schemas.microsoft.com/office/drawing/2014/main" id="{C9B55BD9-1069-A0F7-7797-29164F7963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909" y="735162"/>
            <a:ext cx="6691360" cy="5226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58218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89C760-51EB-E420-1447-855A65BD471C}"/>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1136C0E4-AE43-2398-9B56-949EFCEE21D5}"/>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F756D6EA-3214-1511-22AF-A571967E9CDF}"/>
              </a:ext>
            </a:extLst>
          </p:cNvPr>
          <p:cNvSpPr txBox="1"/>
          <p:nvPr/>
        </p:nvSpPr>
        <p:spPr>
          <a:xfrm>
            <a:off x="7997588" y="1597729"/>
            <a:ext cx="4376993" cy="3662541"/>
          </a:xfrm>
          <a:prstGeom prst="rect">
            <a:avLst/>
          </a:prstGeom>
          <a:noFill/>
        </p:spPr>
        <p:txBody>
          <a:bodyPr wrap="square" rtlCol="0">
            <a:spAutoFit/>
          </a:bodyPr>
          <a:lstStyle/>
          <a:p>
            <a:r>
              <a:rPr lang="en-US" sz="3200" b="1" dirty="0"/>
              <a:t>Reflex → Reward → World Prediction</a:t>
            </a:r>
          </a:p>
          <a:p>
            <a:pPr marL="457200" indent="-457200">
              <a:buFont typeface="Arial" panose="020B0604020202020204" pitchFamily="34" charset="0"/>
              <a:buChar char="•"/>
            </a:pPr>
            <a:r>
              <a:rPr lang="en-US" sz="2800" dirty="0"/>
              <a:t>Reflexes react.</a:t>
            </a:r>
          </a:p>
          <a:p>
            <a:pPr marL="457200" indent="-457200">
              <a:buFont typeface="Arial" panose="020B0604020202020204" pitchFamily="34" charset="0"/>
              <a:buChar char="•"/>
            </a:pPr>
            <a:r>
              <a:rPr lang="en-US" sz="2800" dirty="0"/>
              <a:t>Reinforcement learns from outcomes.</a:t>
            </a:r>
          </a:p>
          <a:p>
            <a:pPr marL="457200" indent="-457200">
              <a:buFont typeface="Arial" panose="020B0604020202020204" pitchFamily="34" charset="0"/>
              <a:buChar char="•"/>
            </a:pPr>
            <a:r>
              <a:rPr lang="en-US" sz="2800" dirty="0"/>
              <a:t>World models imagine outcomes before they happen.</a:t>
            </a:r>
          </a:p>
        </p:txBody>
      </p:sp>
      <p:graphicFrame>
        <p:nvGraphicFramePr>
          <p:cNvPr id="3" name="Diagram 2">
            <a:extLst>
              <a:ext uri="{FF2B5EF4-FFF2-40B4-BE49-F238E27FC236}">
                <a16:creationId xmlns:a16="http://schemas.microsoft.com/office/drawing/2014/main" id="{CFAAA7A2-A5E8-105C-A42C-27AA59C98562}"/>
              </a:ext>
            </a:extLst>
          </p:cNvPr>
          <p:cNvGraphicFramePr/>
          <p:nvPr>
            <p:extLst>
              <p:ext uri="{D42A27DB-BD31-4B8C-83A1-F6EECF244321}">
                <p14:modId xmlns:p14="http://schemas.microsoft.com/office/powerpoint/2010/main" val="2361522574"/>
              </p:ext>
            </p:extLst>
          </p:nvPr>
        </p:nvGraphicFramePr>
        <p:xfrm>
          <a:off x="0" y="774288"/>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35304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CB9E45-42E1-51E0-9F59-9C62EC4158C4}"/>
              </a:ext>
            </a:extLst>
          </p:cNvPr>
          <p:cNvSpPr txBox="1"/>
          <p:nvPr/>
        </p:nvSpPr>
        <p:spPr>
          <a:xfrm>
            <a:off x="2434107" y="1195821"/>
            <a:ext cx="8087932" cy="3046988"/>
          </a:xfrm>
          <a:prstGeom prst="rect">
            <a:avLst/>
          </a:prstGeom>
          <a:noFill/>
        </p:spPr>
        <p:txBody>
          <a:bodyPr wrap="square" rtlCol="0">
            <a:spAutoFit/>
          </a:bodyPr>
          <a:lstStyle/>
          <a:p>
            <a:r>
              <a:rPr lang="en-US" sz="3200" b="1" dirty="0"/>
              <a:t>Reading Check 9-1</a:t>
            </a:r>
          </a:p>
          <a:p>
            <a:endParaRPr lang="en-US" sz="3200" b="1" dirty="0"/>
          </a:p>
          <a:p>
            <a:r>
              <a:rPr lang="en-US" sz="3200" b="1" dirty="0"/>
              <a:t>Password</a:t>
            </a:r>
            <a:r>
              <a:rPr lang="en-US" sz="3200" dirty="0"/>
              <a:t>: memory           </a:t>
            </a:r>
          </a:p>
          <a:p>
            <a:endParaRPr lang="en-US" sz="3200" b="1" dirty="0"/>
          </a:p>
          <a:p>
            <a:r>
              <a:rPr lang="en-US" sz="3200" b="1" dirty="0"/>
              <a:t>Question</a:t>
            </a:r>
            <a:r>
              <a:rPr lang="en-US" sz="3200" dirty="0"/>
              <a:t>: What is memory? (according to the article you read)</a:t>
            </a:r>
          </a:p>
        </p:txBody>
      </p:sp>
      <p:sp>
        <p:nvSpPr>
          <p:cNvPr id="3" name="TextBox 2">
            <a:extLst>
              <a:ext uri="{FF2B5EF4-FFF2-40B4-BE49-F238E27FC236}">
                <a16:creationId xmlns:a16="http://schemas.microsoft.com/office/drawing/2014/main" id="{6CFCABDF-B18C-2D28-B51A-ED389F8F3C2A}"/>
              </a:ext>
            </a:extLst>
          </p:cNvPr>
          <p:cNvSpPr txBox="1"/>
          <p:nvPr/>
        </p:nvSpPr>
        <p:spPr>
          <a:xfrm>
            <a:off x="-4747846" y="3604846"/>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734412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9DA195-38F2-AA1E-596B-69C61A8D4C62}"/>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DEDF856E-86F0-F02C-33A5-BFD558C2E85B}"/>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96E7490A-9399-5159-F96D-83BE0C020242}"/>
              </a:ext>
            </a:extLst>
          </p:cNvPr>
          <p:cNvSpPr txBox="1"/>
          <p:nvPr/>
        </p:nvSpPr>
        <p:spPr>
          <a:xfrm>
            <a:off x="5638888" y="1136064"/>
            <a:ext cx="6189783" cy="4585871"/>
          </a:xfrm>
          <a:prstGeom prst="rect">
            <a:avLst/>
          </a:prstGeom>
          <a:noFill/>
        </p:spPr>
        <p:txBody>
          <a:bodyPr wrap="square" rtlCol="0">
            <a:spAutoFit/>
          </a:bodyPr>
          <a:lstStyle/>
          <a:p>
            <a:r>
              <a:rPr lang="en-US" sz="3200" b="1" dirty="0"/>
              <a:t>Functional Payoffs – Planning, Exploration, and Learning from Absence</a:t>
            </a:r>
          </a:p>
          <a:p>
            <a:pPr marL="457200" indent="-457200">
              <a:buFont typeface="Arial" panose="020B0604020202020204" pitchFamily="34" charset="0"/>
              <a:buChar char="•"/>
            </a:pPr>
            <a:r>
              <a:rPr lang="en-US" sz="2800" dirty="0"/>
              <a:t>Simulation made action smarter, not faster.</a:t>
            </a:r>
          </a:p>
          <a:p>
            <a:pPr marL="457200" indent="-457200">
              <a:buFont typeface="Arial" panose="020B0604020202020204" pitchFamily="34" charset="0"/>
              <a:buChar char="•"/>
            </a:pPr>
            <a:r>
              <a:rPr lang="en-US" sz="2800" dirty="0"/>
              <a:t>Mammals could plan routes, test ideas, and learn from what </a:t>
            </a:r>
            <a:r>
              <a:rPr lang="en-US" sz="2800" i="1" dirty="0"/>
              <a:t>didn’t</a:t>
            </a:r>
            <a:r>
              <a:rPr lang="en-US" sz="2800" dirty="0"/>
              <a:t> happen.</a:t>
            </a:r>
          </a:p>
          <a:p>
            <a:pPr marL="457200" indent="-457200">
              <a:buFont typeface="Arial" panose="020B0604020202020204" pitchFamily="34" charset="0"/>
              <a:buChar char="•"/>
            </a:pPr>
            <a:r>
              <a:rPr lang="en-US" sz="2800" dirty="0"/>
              <a:t>Imagination expanded the meaning of experience.</a:t>
            </a:r>
          </a:p>
        </p:txBody>
      </p:sp>
      <p:grpSp>
        <p:nvGrpSpPr>
          <p:cNvPr id="3" name="Group 2">
            <a:extLst>
              <a:ext uri="{FF2B5EF4-FFF2-40B4-BE49-F238E27FC236}">
                <a16:creationId xmlns:a16="http://schemas.microsoft.com/office/drawing/2014/main" id="{066E3261-143C-5C94-92FC-828E83BFBA04}"/>
              </a:ext>
            </a:extLst>
          </p:cNvPr>
          <p:cNvGrpSpPr/>
          <p:nvPr/>
        </p:nvGrpSpPr>
        <p:grpSpPr>
          <a:xfrm>
            <a:off x="213131" y="751587"/>
            <a:ext cx="4962859" cy="5094067"/>
            <a:chOff x="213131" y="751587"/>
            <a:chExt cx="4962859" cy="5094067"/>
          </a:xfrm>
        </p:grpSpPr>
        <p:pic>
          <p:nvPicPr>
            <p:cNvPr id="5" name="Picture 2" descr="Shapes of Graphs: Trees to Triangles (Chapter 2) - Applying Graph Theory in  Ecological Research">
              <a:extLst>
                <a:ext uri="{FF2B5EF4-FFF2-40B4-BE49-F238E27FC236}">
                  <a16:creationId xmlns:a16="http://schemas.microsoft.com/office/drawing/2014/main" id="{A2AF33C9-1446-5488-FB1B-E605823C625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2926"/>
            <a:stretch>
              <a:fillRect/>
            </a:stretch>
          </p:blipFill>
          <p:spPr bwMode="auto">
            <a:xfrm>
              <a:off x="328988" y="751587"/>
              <a:ext cx="4847002" cy="461597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36ACB43-5A4C-2B02-69E5-37E052CC79BF}"/>
                </a:ext>
              </a:extLst>
            </p:cNvPr>
            <p:cNvSpPr txBox="1"/>
            <p:nvPr/>
          </p:nvSpPr>
          <p:spPr>
            <a:xfrm>
              <a:off x="4558441" y="4692491"/>
              <a:ext cx="434734" cy="461665"/>
            </a:xfrm>
            <a:prstGeom prst="rect">
              <a:avLst/>
            </a:prstGeom>
            <a:noFill/>
          </p:spPr>
          <p:txBody>
            <a:bodyPr wrap="none" rtlCol="0">
              <a:spAutoFit/>
            </a:bodyPr>
            <a:lstStyle/>
            <a:p>
              <a:r>
                <a:rPr lang="en-US" sz="2400" dirty="0">
                  <a:solidFill>
                    <a:srgbClr val="FF0000"/>
                  </a:solidFill>
                </a:rPr>
                <a:t>-3</a:t>
              </a:r>
            </a:p>
          </p:txBody>
        </p:sp>
        <p:sp>
          <p:nvSpPr>
            <p:cNvPr id="7" name="TextBox 6">
              <a:extLst>
                <a:ext uri="{FF2B5EF4-FFF2-40B4-BE49-F238E27FC236}">
                  <a16:creationId xmlns:a16="http://schemas.microsoft.com/office/drawing/2014/main" id="{50006BDE-723C-F7A8-5C03-4FD30CD2D44E}"/>
                </a:ext>
              </a:extLst>
            </p:cNvPr>
            <p:cNvSpPr txBox="1"/>
            <p:nvPr/>
          </p:nvSpPr>
          <p:spPr>
            <a:xfrm>
              <a:off x="1514273" y="5383988"/>
              <a:ext cx="434734" cy="461665"/>
            </a:xfrm>
            <a:prstGeom prst="rect">
              <a:avLst/>
            </a:prstGeom>
            <a:noFill/>
          </p:spPr>
          <p:txBody>
            <a:bodyPr wrap="none" rtlCol="0">
              <a:spAutoFit/>
            </a:bodyPr>
            <a:lstStyle/>
            <a:p>
              <a:r>
                <a:rPr lang="en-US" sz="2400" dirty="0">
                  <a:solidFill>
                    <a:srgbClr val="FF0000"/>
                  </a:solidFill>
                </a:rPr>
                <a:t>-5</a:t>
              </a:r>
            </a:p>
          </p:txBody>
        </p:sp>
        <p:sp>
          <p:nvSpPr>
            <p:cNvPr id="8" name="TextBox 7">
              <a:extLst>
                <a:ext uri="{FF2B5EF4-FFF2-40B4-BE49-F238E27FC236}">
                  <a16:creationId xmlns:a16="http://schemas.microsoft.com/office/drawing/2014/main" id="{7FFCC2BD-5CB8-02DC-B808-014550057F79}"/>
                </a:ext>
              </a:extLst>
            </p:cNvPr>
            <p:cNvSpPr txBox="1"/>
            <p:nvPr/>
          </p:nvSpPr>
          <p:spPr>
            <a:xfrm>
              <a:off x="3891064" y="4922323"/>
              <a:ext cx="434734" cy="461665"/>
            </a:xfrm>
            <a:prstGeom prst="rect">
              <a:avLst/>
            </a:prstGeom>
            <a:noFill/>
          </p:spPr>
          <p:txBody>
            <a:bodyPr wrap="none" rtlCol="0">
              <a:spAutoFit/>
            </a:bodyPr>
            <a:lstStyle/>
            <a:p>
              <a:r>
                <a:rPr lang="en-US" sz="2400" dirty="0">
                  <a:solidFill>
                    <a:srgbClr val="FF0000"/>
                  </a:solidFill>
                </a:rPr>
                <a:t>-7</a:t>
              </a:r>
            </a:p>
          </p:txBody>
        </p:sp>
        <p:sp>
          <p:nvSpPr>
            <p:cNvPr id="9" name="TextBox 8">
              <a:extLst>
                <a:ext uri="{FF2B5EF4-FFF2-40B4-BE49-F238E27FC236}">
                  <a16:creationId xmlns:a16="http://schemas.microsoft.com/office/drawing/2014/main" id="{EEB7D36C-E33B-5CE0-30E9-5B87C44EDDA8}"/>
                </a:ext>
              </a:extLst>
            </p:cNvPr>
            <p:cNvSpPr txBox="1"/>
            <p:nvPr/>
          </p:nvSpPr>
          <p:spPr>
            <a:xfrm>
              <a:off x="213131" y="5014048"/>
              <a:ext cx="494046" cy="461665"/>
            </a:xfrm>
            <a:prstGeom prst="rect">
              <a:avLst/>
            </a:prstGeom>
            <a:noFill/>
          </p:spPr>
          <p:txBody>
            <a:bodyPr wrap="none" rtlCol="0">
              <a:spAutoFit/>
            </a:bodyPr>
            <a:lstStyle/>
            <a:p>
              <a:r>
                <a:rPr lang="en-US" sz="2400" dirty="0">
                  <a:solidFill>
                    <a:srgbClr val="00B050"/>
                  </a:solidFill>
                </a:rPr>
                <a:t>+9</a:t>
              </a:r>
            </a:p>
          </p:txBody>
        </p:sp>
        <p:sp>
          <p:nvSpPr>
            <p:cNvPr id="10" name="TextBox 9">
              <a:extLst>
                <a:ext uri="{FF2B5EF4-FFF2-40B4-BE49-F238E27FC236}">
                  <a16:creationId xmlns:a16="http://schemas.microsoft.com/office/drawing/2014/main" id="{374407C0-5ED0-F31F-A15A-7CF669A5B97F}"/>
                </a:ext>
              </a:extLst>
            </p:cNvPr>
            <p:cNvSpPr txBox="1"/>
            <p:nvPr/>
          </p:nvSpPr>
          <p:spPr>
            <a:xfrm>
              <a:off x="872845" y="5025736"/>
              <a:ext cx="494046" cy="461665"/>
            </a:xfrm>
            <a:prstGeom prst="rect">
              <a:avLst/>
            </a:prstGeom>
            <a:noFill/>
          </p:spPr>
          <p:txBody>
            <a:bodyPr wrap="none" rtlCol="0">
              <a:spAutoFit/>
            </a:bodyPr>
            <a:lstStyle/>
            <a:p>
              <a:r>
                <a:rPr lang="en-US" sz="2400" dirty="0">
                  <a:solidFill>
                    <a:srgbClr val="00B050"/>
                  </a:solidFill>
                </a:rPr>
                <a:t>+7</a:t>
              </a:r>
            </a:p>
          </p:txBody>
        </p:sp>
        <p:sp>
          <p:nvSpPr>
            <p:cNvPr id="11" name="TextBox 10">
              <a:extLst>
                <a:ext uri="{FF2B5EF4-FFF2-40B4-BE49-F238E27FC236}">
                  <a16:creationId xmlns:a16="http://schemas.microsoft.com/office/drawing/2014/main" id="{CE1CA95B-5E9C-B917-C1E6-7D6067BE2758}"/>
                </a:ext>
              </a:extLst>
            </p:cNvPr>
            <p:cNvSpPr txBox="1"/>
            <p:nvPr/>
          </p:nvSpPr>
          <p:spPr>
            <a:xfrm>
              <a:off x="1326214" y="4844558"/>
              <a:ext cx="494046" cy="461665"/>
            </a:xfrm>
            <a:prstGeom prst="rect">
              <a:avLst/>
            </a:prstGeom>
            <a:noFill/>
          </p:spPr>
          <p:txBody>
            <a:bodyPr wrap="none" rtlCol="0">
              <a:spAutoFit/>
            </a:bodyPr>
            <a:lstStyle/>
            <a:p>
              <a:r>
                <a:rPr lang="en-US" sz="2400" dirty="0">
                  <a:solidFill>
                    <a:srgbClr val="00B050"/>
                  </a:solidFill>
                </a:rPr>
                <a:t>+8</a:t>
              </a:r>
            </a:p>
          </p:txBody>
        </p:sp>
        <p:sp>
          <p:nvSpPr>
            <p:cNvPr id="12" name="TextBox 11">
              <a:extLst>
                <a:ext uri="{FF2B5EF4-FFF2-40B4-BE49-F238E27FC236}">
                  <a16:creationId xmlns:a16="http://schemas.microsoft.com/office/drawing/2014/main" id="{5CF7B63B-8EEA-C820-E5A1-A7E33CAA399D}"/>
                </a:ext>
              </a:extLst>
            </p:cNvPr>
            <p:cNvSpPr txBox="1"/>
            <p:nvPr/>
          </p:nvSpPr>
          <p:spPr>
            <a:xfrm>
              <a:off x="2976664" y="5383989"/>
              <a:ext cx="494046" cy="461665"/>
            </a:xfrm>
            <a:prstGeom prst="rect">
              <a:avLst/>
            </a:prstGeom>
            <a:noFill/>
          </p:spPr>
          <p:txBody>
            <a:bodyPr wrap="none" rtlCol="0">
              <a:spAutoFit/>
            </a:bodyPr>
            <a:lstStyle/>
            <a:p>
              <a:r>
                <a:rPr lang="en-US" sz="2400" dirty="0">
                  <a:solidFill>
                    <a:srgbClr val="00B050"/>
                  </a:solidFill>
                </a:rPr>
                <a:t>+2</a:t>
              </a:r>
            </a:p>
          </p:txBody>
        </p:sp>
      </p:grpSp>
    </p:spTree>
    <p:extLst>
      <p:ext uri="{BB962C8B-B14F-4D97-AF65-F5344CB8AC3E}">
        <p14:creationId xmlns:p14="http://schemas.microsoft.com/office/powerpoint/2010/main" val="21398419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BC1CEB-BB40-68B6-1E12-E99DE91799A2}"/>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77BA083E-03DD-BDBD-B01E-8896CE8361B7}"/>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34E1D39A-25CA-06A9-E160-FA8FA752220D}"/>
              </a:ext>
            </a:extLst>
          </p:cNvPr>
          <p:cNvSpPr txBox="1"/>
          <p:nvPr/>
        </p:nvSpPr>
        <p:spPr>
          <a:xfrm>
            <a:off x="8008808" y="1031267"/>
            <a:ext cx="3803787" cy="4524315"/>
          </a:xfrm>
          <a:prstGeom prst="rect">
            <a:avLst/>
          </a:prstGeom>
          <a:noFill/>
        </p:spPr>
        <p:txBody>
          <a:bodyPr wrap="square" rtlCol="0">
            <a:spAutoFit/>
          </a:bodyPr>
          <a:lstStyle/>
          <a:p>
            <a:r>
              <a:rPr lang="en-US" sz="3200" b="1" dirty="0"/>
              <a:t>Energy Trade-Offs and Metabolic Costs</a:t>
            </a:r>
          </a:p>
          <a:p>
            <a:pPr marL="457200" indent="-457200">
              <a:buFont typeface="Arial" panose="020B0604020202020204" pitchFamily="34" charset="0"/>
              <a:buChar char="•"/>
            </a:pPr>
            <a:r>
              <a:rPr lang="en-US" sz="2800" dirty="0"/>
              <a:t>Prediction is expensive.</a:t>
            </a:r>
          </a:p>
          <a:p>
            <a:pPr marL="457200" indent="-457200">
              <a:buFont typeface="Arial" panose="020B0604020202020204" pitchFamily="34" charset="0"/>
              <a:buChar char="•"/>
            </a:pPr>
            <a:r>
              <a:rPr lang="en-US" sz="2800" dirty="0"/>
              <a:t>Brains burn enormous energy to imagine futures.</a:t>
            </a:r>
          </a:p>
          <a:p>
            <a:pPr marL="457200" indent="-457200">
              <a:buFont typeface="Arial" panose="020B0604020202020204" pitchFamily="34" charset="0"/>
              <a:buChar char="•"/>
            </a:pPr>
            <a:r>
              <a:rPr lang="en-US" sz="2800" dirty="0"/>
              <a:t>But foresight saves more energy than it spends.</a:t>
            </a:r>
          </a:p>
        </p:txBody>
      </p:sp>
      <p:graphicFrame>
        <p:nvGraphicFramePr>
          <p:cNvPr id="3" name="Diagram 2">
            <a:extLst>
              <a:ext uri="{FF2B5EF4-FFF2-40B4-BE49-F238E27FC236}">
                <a16:creationId xmlns:a16="http://schemas.microsoft.com/office/drawing/2014/main" id="{2ACF920A-AA72-5F62-B880-A217A4F47CAE}"/>
              </a:ext>
            </a:extLst>
          </p:cNvPr>
          <p:cNvGraphicFramePr/>
          <p:nvPr>
            <p:extLst>
              <p:ext uri="{D42A27DB-BD31-4B8C-83A1-F6EECF244321}">
                <p14:modId xmlns:p14="http://schemas.microsoft.com/office/powerpoint/2010/main" val="1665999154"/>
              </p:ext>
            </p:extLst>
          </p:nvPr>
        </p:nvGraphicFramePr>
        <p:xfrm>
          <a:off x="1719555" y="1129875"/>
          <a:ext cx="6897370" cy="45982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Group 4">
            <a:extLst>
              <a:ext uri="{FF2B5EF4-FFF2-40B4-BE49-F238E27FC236}">
                <a16:creationId xmlns:a16="http://schemas.microsoft.com/office/drawing/2014/main" id="{902D09CD-DC48-908F-992E-383B9881F2D2}"/>
              </a:ext>
            </a:extLst>
          </p:cNvPr>
          <p:cNvGrpSpPr/>
          <p:nvPr/>
        </p:nvGrpSpPr>
        <p:grpSpPr>
          <a:xfrm>
            <a:off x="245659" y="2377669"/>
            <a:ext cx="1640577" cy="1416409"/>
            <a:chOff x="1356108" y="1842161"/>
            <a:chExt cx="1734343" cy="1734343"/>
          </a:xfrm>
        </p:grpSpPr>
        <p:sp>
          <p:nvSpPr>
            <p:cNvPr id="6" name="Oval 5">
              <a:extLst>
                <a:ext uri="{FF2B5EF4-FFF2-40B4-BE49-F238E27FC236}">
                  <a16:creationId xmlns:a16="http://schemas.microsoft.com/office/drawing/2014/main" id="{886D51E4-7B19-3E9E-AC84-4159C8ECA0BD}"/>
                </a:ext>
              </a:extLst>
            </p:cNvPr>
            <p:cNvSpPr/>
            <p:nvPr/>
          </p:nvSpPr>
          <p:spPr>
            <a:xfrm>
              <a:off x="1356108" y="1842161"/>
              <a:ext cx="1734343" cy="173434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p>
          </p:txBody>
        </p:sp>
        <p:sp>
          <p:nvSpPr>
            <p:cNvPr id="7" name="Oval 4">
              <a:extLst>
                <a:ext uri="{FF2B5EF4-FFF2-40B4-BE49-F238E27FC236}">
                  <a16:creationId xmlns:a16="http://schemas.microsoft.com/office/drawing/2014/main" id="{E467ECFC-B853-75E2-4B60-870B781B6400}"/>
                </a:ext>
              </a:extLst>
            </p:cNvPr>
            <p:cNvSpPr txBox="1"/>
            <p:nvPr/>
          </p:nvSpPr>
          <p:spPr>
            <a:xfrm>
              <a:off x="1546522" y="2096149"/>
              <a:ext cx="1383742" cy="122636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kern="1200" dirty="0"/>
                <a:t>Endothermy</a:t>
              </a:r>
            </a:p>
          </p:txBody>
        </p:sp>
      </p:grpSp>
      <p:grpSp>
        <p:nvGrpSpPr>
          <p:cNvPr id="8" name="Group 7">
            <a:extLst>
              <a:ext uri="{FF2B5EF4-FFF2-40B4-BE49-F238E27FC236}">
                <a16:creationId xmlns:a16="http://schemas.microsoft.com/office/drawing/2014/main" id="{55D2D34F-2E18-6DE5-C11A-762C37729362}"/>
              </a:ext>
            </a:extLst>
          </p:cNvPr>
          <p:cNvGrpSpPr/>
          <p:nvPr/>
        </p:nvGrpSpPr>
        <p:grpSpPr>
          <a:xfrm rot="2761922">
            <a:off x="2128785" y="2793230"/>
            <a:ext cx="390758" cy="496716"/>
            <a:chOff x="2464474" y="1277573"/>
            <a:chExt cx="390758" cy="496716"/>
          </a:xfrm>
        </p:grpSpPr>
        <p:sp>
          <p:nvSpPr>
            <p:cNvPr id="9" name="Right Arrow 8">
              <a:extLst>
                <a:ext uri="{FF2B5EF4-FFF2-40B4-BE49-F238E27FC236}">
                  <a16:creationId xmlns:a16="http://schemas.microsoft.com/office/drawing/2014/main" id="{2FFF498E-D33B-36D5-1793-645447C86555}"/>
                </a:ext>
              </a:extLst>
            </p:cNvPr>
            <p:cNvSpPr/>
            <p:nvPr/>
          </p:nvSpPr>
          <p:spPr>
            <a:xfrm rot="18900000">
              <a:off x="2464474" y="1277573"/>
              <a:ext cx="390758" cy="496716"/>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en-US"/>
            </a:p>
          </p:txBody>
        </p:sp>
        <p:sp>
          <p:nvSpPr>
            <p:cNvPr id="10" name="Right Arrow 4">
              <a:extLst>
                <a:ext uri="{FF2B5EF4-FFF2-40B4-BE49-F238E27FC236}">
                  <a16:creationId xmlns:a16="http://schemas.microsoft.com/office/drawing/2014/main" id="{E54F5657-42F4-71CB-6FBB-EB8BB5D73D80}"/>
                </a:ext>
              </a:extLst>
            </p:cNvPr>
            <p:cNvSpPr txBox="1"/>
            <p:nvPr/>
          </p:nvSpPr>
          <p:spPr>
            <a:xfrm rot="18900000">
              <a:off x="2481641" y="1418362"/>
              <a:ext cx="273531" cy="29803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p:txBody>
        </p:sp>
      </p:grpSp>
    </p:spTree>
    <p:extLst>
      <p:ext uri="{BB962C8B-B14F-4D97-AF65-F5344CB8AC3E}">
        <p14:creationId xmlns:p14="http://schemas.microsoft.com/office/powerpoint/2010/main" val="42921901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8A4428-3FEE-9680-36E1-7D0DCBB08251}"/>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A8109240-D8D9-2C7A-D634-7F79F492F05E}"/>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58AA915F-502D-E7D0-2EC7-9F678586069A}"/>
              </a:ext>
            </a:extLst>
          </p:cNvPr>
          <p:cNvSpPr txBox="1"/>
          <p:nvPr/>
        </p:nvSpPr>
        <p:spPr>
          <a:xfrm>
            <a:off x="6605516" y="1540086"/>
            <a:ext cx="5264098" cy="3231654"/>
          </a:xfrm>
          <a:prstGeom prst="rect">
            <a:avLst/>
          </a:prstGeom>
          <a:noFill/>
        </p:spPr>
        <p:txBody>
          <a:bodyPr wrap="square" rtlCol="0">
            <a:spAutoFit/>
          </a:bodyPr>
          <a:lstStyle/>
          <a:p>
            <a:r>
              <a:rPr lang="en-US" sz="3200" b="1" dirty="0"/>
              <a:t>Simulation as a New Cognitive Niche</a:t>
            </a:r>
          </a:p>
          <a:p>
            <a:pPr marL="457200" indent="-457200">
              <a:buFont typeface="Arial" panose="020B0604020202020204" pitchFamily="34" charset="0"/>
              <a:buChar char="•"/>
            </a:pPr>
            <a:r>
              <a:rPr lang="en-US" sz="2800" dirty="0"/>
              <a:t>Mammals didn’t outfight their rivals—they outthought them.</a:t>
            </a:r>
          </a:p>
          <a:p>
            <a:pPr marL="457200" indent="-457200">
              <a:buFont typeface="Arial" panose="020B0604020202020204" pitchFamily="34" charset="0"/>
              <a:buChar char="•"/>
            </a:pPr>
            <a:r>
              <a:rPr lang="en-US" sz="2800" dirty="0"/>
              <a:t>Simulation became a new ecological strategy.</a:t>
            </a:r>
          </a:p>
          <a:p>
            <a:pPr marL="457200" indent="-457200">
              <a:buFont typeface="Arial" panose="020B0604020202020204" pitchFamily="34" charset="0"/>
              <a:buChar char="•"/>
            </a:pPr>
            <a:r>
              <a:rPr lang="en-US" sz="2800" dirty="0"/>
              <a:t>Thinking was a way of surviving.</a:t>
            </a:r>
          </a:p>
        </p:txBody>
      </p:sp>
      <p:cxnSp>
        <p:nvCxnSpPr>
          <p:cNvPr id="6" name="Straight Arrow Connector 5">
            <a:extLst>
              <a:ext uri="{FF2B5EF4-FFF2-40B4-BE49-F238E27FC236}">
                <a16:creationId xmlns:a16="http://schemas.microsoft.com/office/drawing/2014/main" id="{C38E6BCE-B4AE-F93F-59FE-8D9ADA3D112F}"/>
              </a:ext>
            </a:extLst>
          </p:cNvPr>
          <p:cNvCxnSpPr>
            <a:cxnSpLocks/>
          </p:cNvCxnSpPr>
          <p:nvPr/>
        </p:nvCxnSpPr>
        <p:spPr>
          <a:xfrm flipV="1">
            <a:off x="988913" y="1097187"/>
            <a:ext cx="0" cy="4412318"/>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EBA60B4-28E5-EDFC-308F-537F319B75FF}"/>
              </a:ext>
            </a:extLst>
          </p:cNvPr>
          <p:cNvCxnSpPr>
            <a:cxnSpLocks/>
          </p:cNvCxnSpPr>
          <p:nvPr/>
        </p:nvCxnSpPr>
        <p:spPr>
          <a:xfrm>
            <a:off x="988913" y="5509505"/>
            <a:ext cx="5265762"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pic>
        <p:nvPicPr>
          <p:cNvPr id="10242" name="Picture 2" descr="Crocodile Background&quot; Images – Browse ...">
            <a:extLst>
              <a:ext uri="{FF2B5EF4-FFF2-40B4-BE49-F238E27FC236}">
                <a16:creationId xmlns:a16="http://schemas.microsoft.com/office/drawing/2014/main" id="{BE854195-8A10-7CFB-195A-6D5F035027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8733" y="4760834"/>
            <a:ext cx="1245942" cy="70006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0DFCEF6A-534E-1512-1EDB-EFD183CC5B72}"/>
              </a:ext>
            </a:extLst>
          </p:cNvPr>
          <p:cNvSpPr txBox="1"/>
          <p:nvPr/>
        </p:nvSpPr>
        <p:spPr>
          <a:xfrm>
            <a:off x="2715905" y="5509505"/>
            <a:ext cx="905889" cy="523220"/>
          </a:xfrm>
          <a:prstGeom prst="rect">
            <a:avLst/>
          </a:prstGeom>
          <a:noFill/>
        </p:spPr>
        <p:txBody>
          <a:bodyPr wrap="none" rtlCol="0">
            <a:spAutoFit/>
          </a:bodyPr>
          <a:lstStyle/>
          <a:p>
            <a:r>
              <a:rPr lang="en-US" sz="2800" dirty="0"/>
              <a:t>Fight</a:t>
            </a:r>
          </a:p>
        </p:txBody>
      </p:sp>
      <p:sp>
        <p:nvSpPr>
          <p:cNvPr id="15" name="TextBox 14">
            <a:extLst>
              <a:ext uri="{FF2B5EF4-FFF2-40B4-BE49-F238E27FC236}">
                <a16:creationId xmlns:a16="http://schemas.microsoft.com/office/drawing/2014/main" id="{1F09655E-78D0-3D28-81F0-9AC79DDD681B}"/>
              </a:ext>
            </a:extLst>
          </p:cNvPr>
          <p:cNvSpPr txBox="1"/>
          <p:nvPr/>
        </p:nvSpPr>
        <p:spPr>
          <a:xfrm>
            <a:off x="0" y="3041736"/>
            <a:ext cx="982961" cy="523220"/>
          </a:xfrm>
          <a:prstGeom prst="rect">
            <a:avLst/>
          </a:prstGeom>
          <a:noFill/>
        </p:spPr>
        <p:txBody>
          <a:bodyPr wrap="none" rtlCol="0">
            <a:spAutoFit/>
          </a:bodyPr>
          <a:lstStyle/>
          <a:p>
            <a:r>
              <a:rPr lang="en-US" sz="2800" dirty="0"/>
              <a:t>Think</a:t>
            </a:r>
          </a:p>
        </p:txBody>
      </p:sp>
      <p:pic>
        <p:nvPicPr>
          <p:cNvPr id="10244" name="Picture 4" descr="Turtle White Background Images – Browse ...">
            <a:extLst>
              <a:ext uri="{FF2B5EF4-FFF2-40B4-BE49-F238E27FC236}">
                <a16:creationId xmlns:a16="http://schemas.microsoft.com/office/drawing/2014/main" id="{F408C6AC-E52E-07F4-F567-4F5D33F5E9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3064" y="3916926"/>
            <a:ext cx="1069359" cy="1069359"/>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Close up view of a snake on a white background suitable for educational  materials | Premium Photo">
            <a:extLst>
              <a:ext uri="{FF2B5EF4-FFF2-40B4-BE49-F238E27FC236}">
                <a16:creationId xmlns:a16="http://schemas.microsoft.com/office/drawing/2014/main" id="{92D4AE0A-B787-A249-8DD8-445B318FE4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36498" y="4760834"/>
            <a:ext cx="970591" cy="646544"/>
          </a:xfrm>
          <a:prstGeom prst="rect">
            <a:avLst/>
          </a:prstGeom>
          <a:noFill/>
          <a:extLst>
            <a:ext uri="{909E8E84-426E-40DD-AFC4-6F175D3DCCD1}">
              <a14:hiddenFill xmlns:a14="http://schemas.microsoft.com/office/drawing/2010/main">
                <a:solidFill>
                  <a:srgbClr val="FFFFFF"/>
                </a:solidFill>
              </a14:hiddenFill>
            </a:ext>
          </a:extLst>
        </p:spPr>
      </p:pic>
      <p:pic>
        <p:nvPicPr>
          <p:cNvPr id="10248" name="Picture 8" descr="Free Photos | crow on white background">
            <a:extLst>
              <a:ext uri="{FF2B5EF4-FFF2-40B4-BE49-F238E27FC236}">
                <a16:creationId xmlns:a16="http://schemas.microsoft.com/office/drawing/2014/main" id="{5353F581-B13B-EF08-B276-4CDA2306AFB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07079" y="1004997"/>
            <a:ext cx="795759" cy="445625"/>
          </a:xfrm>
          <a:prstGeom prst="rect">
            <a:avLst/>
          </a:prstGeom>
          <a:noFill/>
          <a:extLst>
            <a:ext uri="{909E8E84-426E-40DD-AFC4-6F175D3DCCD1}">
              <a14:hiddenFill xmlns:a14="http://schemas.microsoft.com/office/drawing/2010/main">
                <a:solidFill>
                  <a:srgbClr val="FFFFFF"/>
                </a:solidFill>
              </a14:hiddenFill>
            </a:ext>
          </a:extLst>
        </p:spPr>
      </p:pic>
      <p:pic>
        <p:nvPicPr>
          <p:cNvPr id="10250" name="Picture 10" descr="Dolphin full body isolate on white ...">
            <a:extLst>
              <a:ext uri="{FF2B5EF4-FFF2-40B4-BE49-F238E27FC236}">
                <a16:creationId xmlns:a16="http://schemas.microsoft.com/office/drawing/2014/main" id="{89E23B2B-E17A-1364-327C-F3936E6EBCE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73064" y="1013468"/>
            <a:ext cx="795759" cy="795759"/>
          </a:xfrm>
          <a:prstGeom prst="rect">
            <a:avLst/>
          </a:prstGeom>
          <a:noFill/>
          <a:extLst>
            <a:ext uri="{909E8E84-426E-40DD-AFC4-6F175D3DCCD1}">
              <a14:hiddenFill xmlns:a14="http://schemas.microsoft.com/office/drawing/2010/main">
                <a:solidFill>
                  <a:srgbClr val="FFFFFF"/>
                </a:solidFill>
              </a14:hiddenFill>
            </a:ext>
          </a:extLst>
        </p:spPr>
      </p:pic>
      <p:pic>
        <p:nvPicPr>
          <p:cNvPr id="10252" name="Picture 12" descr="Hunter Gatherer PNG Transparent Images ...">
            <a:extLst>
              <a:ext uri="{FF2B5EF4-FFF2-40B4-BE49-F238E27FC236}">
                <a16:creationId xmlns:a16="http://schemas.microsoft.com/office/drawing/2014/main" id="{1C0B9BD4-2173-8A26-F351-3214710932D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52194" y="766669"/>
            <a:ext cx="870294" cy="870294"/>
          </a:xfrm>
          <a:prstGeom prst="rect">
            <a:avLst/>
          </a:prstGeom>
          <a:noFill/>
          <a:extLst>
            <a:ext uri="{909E8E84-426E-40DD-AFC4-6F175D3DCCD1}">
              <a14:hiddenFill xmlns:a14="http://schemas.microsoft.com/office/drawing/2010/main">
                <a:solidFill>
                  <a:srgbClr val="FFFFFF"/>
                </a:solidFill>
              </a14:hiddenFill>
            </a:ext>
          </a:extLst>
        </p:spPr>
      </p:pic>
      <p:pic>
        <p:nvPicPr>
          <p:cNvPr id="10254" name="Picture 14" descr="Realistic Brown Rat Poses in Front of ...">
            <a:extLst>
              <a:ext uri="{FF2B5EF4-FFF2-40B4-BE49-F238E27FC236}">
                <a16:creationId xmlns:a16="http://schemas.microsoft.com/office/drawing/2014/main" id="{E2F19787-7F93-A6B8-530C-E0B1CBB2ABD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834368" y="1710767"/>
            <a:ext cx="970591" cy="970591"/>
          </a:xfrm>
          <a:prstGeom prst="rect">
            <a:avLst/>
          </a:prstGeom>
          <a:noFill/>
          <a:extLst>
            <a:ext uri="{909E8E84-426E-40DD-AFC4-6F175D3DCCD1}">
              <a14:hiddenFill xmlns:a14="http://schemas.microsoft.com/office/drawing/2010/main">
                <a:solidFill>
                  <a:srgbClr val="FFFFFF"/>
                </a:solidFill>
              </a14:hiddenFill>
            </a:ext>
          </a:extLst>
        </p:spPr>
      </p:pic>
      <p:pic>
        <p:nvPicPr>
          <p:cNvPr id="10256" name="Picture 16" descr="7,600+ Lion On White Stock Photos ...">
            <a:extLst>
              <a:ext uri="{FF2B5EF4-FFF2-40B4-BE49-F238E27FC236}">
                <a16:creationId xmlns:a16="http://schemas.microsoft.com/office/drawing/2014/main" id="{5ADE4E79-F42E-85F5-CC9B-B33745DC649D}"/>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615524" y="2459601"/>
            <a:ext cx="970591" cy="1028470"/>
          </a:xfrm>
          <a:prstGeom prst="rect">
            <a:avLst/>
          </a:prstGeom>
          <a:noFill/>
          <a:extLst>
            <a:ext uri="{909E8E84-426E-40DD-AFC4-6F175D3DCCD1}">
              <a14:hiddenFill xmlns:a14="http://schemas.microsoft.com/office/drawing/2010/main">
                <a:solidFill>
                  <a:srgbClr val="FFFFFF"/>
                </a:solidFill>
              </a14:hiddenFill>
            </a:ext>
          </a:extLst>
        </p:spPr>
      </p:pic>
      <p:pic>
        <p:nvPicPr>
          <p:cNvPr id="10258" name="Picture 18" descr="Great Horned Owl, Bubo Virginianus ...">
            <a:extLst>
              <a:ext uri="{FF2B5EF4-FFF2-40B4-BE49-F238E27FC236}">
                <a16:creationId xmlns:a16="http://schemas.microsoft.com/office/drawing/2014/main" id="{CEF2A299-52D2-A81B-6BC4-A5E8EF7ACE93}"/>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b="8525"/>
          <a:stretch>
            <a:fillRect/>
          </a:stretch>
        </p:blipFill>
        <p:spPr bwMode="auto">
          <a:xfrm>
            <a:off x="3196542" y="1898573"/>
            <a:ext cx="754133" cy="877036"/>
          </a:xfrm>
          <a:prstGeom prst="rect">
            <a:avLst/>
          </a:prstGeom>
          <a:noFill/>
          <a:extLst>
            <a:ext uri="{909E8E84-426E-40DD-AFC4-6F175D3DCCD1}">
              <a14:hiddenFill xmlns:a14="http://schemas.microsoft.com/office/drawing/2010/main">
                <a:solidFill>
                  <a:srgbClr val="FFFFFF"/>
                </a:solidFill>
              </a14:hiddenFill>
            </a:ext>
          </a:extLst>
        </p:spPr>
      </p:pic>
      <p:pic>
        <p:nvPicPr>
          <p:cNvPr id="10260" name="Picture 20" descr="White Background, Octopus Isolated ...">
            <a:extLst>
              <a:ext uri="{FF2B5EF4-FFF2-40B4-BE49-F238E27FC236}">
                <a16:creationId xmlns:a16="http://schemas.microsoft.com/office/drawing/2014/main" id="{88CE69A6-D556-D991-A5E6-5D318520F6C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56650" y="1857837"/>
            <a:ext cx="795759" cy="795759"/>
          </a:xfrm>
          <a:prstGeom prst="rect">
            <a:avLst/>
          </a:prstGeom>
          <a:noFill/>
          <a:extLst>
            <a:ext uri="{909E8E84-426E-40DD-AFC4-6F175D3DCCD1}">
              <a14:hiddenFill xmlns:a14="http://schemas.microsoft.com/office/drawing/2010/main">
                <a:solidFill>
                  <a:srgbClr val="FFFFFF"/>
                </a:solidFill>
              </a14:hiddenFill>
            </a:ext>
          </a:extLst>
        </p:spPr>
      </p:pic>
      <p:pic>
        <p:nvPicPr>
          <p:cNvPr id="10262" name="Picture 22" descr="Posterazzi PSTVET600067P Tyrannosaurus ...">
            <a:extLst>
              <a:ext uri="{FF2B5EF4-FFF2-40B4-BE49-F238E27FC236}">
                <a16:creationId xmlns:a16="http://schemas.microsoft.com/office/drawing/2014/main" id="{3110E846-C13F-F79B-E263-BCF951FB5C28}"/>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877465" y="3738695"/>
            <a:ext cx="1276515" cy="973529"/>
          </a:xfrm>
          <a:prstGeom prst="rect">
            <a:avLst/>
          </a:prstGeom>
          <a:noFill/>
          <a:extLst>
            <a:ext uri="{909E8E84-426E-40DD-AFC4-6F175D3DCCD1}">
              <a14:hiddenFill xmlns:a14="http://schemas.microsoft.com/office/drawing/2010/main">
                <a:solidFill>
                  <a:srgbClr val="FFFFFF"/>
                </a:solidFill>
              </a14:hiddenFill>
            </a:ext>
          </a:extLst>
        </p:spPr>
      </p:pic>
      <p:pic>
        <p:nvPicPr>
          <p:cNvPr id="10264" name="Picture 24" descr="12,100+ Raptor Dinosaur Stock Photos ...">
            <a:extLst>
              <a:ext uri="{FF2B5EF4-FFF2-40B4-BE49-F238E27FC236}">
                <a16:creationId xmlns:a16="http://schemas.microsoft.com/office/drawing/2014/main" id="{25F6530C-A5DD-0110-B322-11B7186591BA}"/>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346054" y="2455783"/>
            <a:ext cx="1014228" cy="759693"/>
          </a:xfrm>
          <a:prstGeom prst="rect">
            <a:avLst/>
          </a:prstGeom>
          <a:noFill/>
          <a:extLst>
            <a:ext uri="{909E8E84-426E-40DD-AFC4-6F175D3DCCD1}">
              <a14:hiddenFill xmlns:a14="http://schemas.microsoft.com/office/drawing/2010/main">
                <a:solidFill>
                  <a:srgbClr val="FFFFFF"/>
                </a:solidFill>
              </a14:hiddenFill>
            </a:ext>
          </a:extLst>
        </p:spPr>
      </p:pic>
      <p:pic>
        <p:nvPicPr>
          <p:cNvPr id="10266" name="Picture 26" descr="Elephant white background Images - Free ...">
            <a:extLst>
              <a:ext uri="{FF2B5EF4-FFF2-40B4-BE49-F238E27FC236}">
                <a16:creationId xmlns:a16="http://schemas.microsoft.com/office/drawing/2014/main" id="{760EFE18-32FC-7CBD-D120-7F47E723623D}"/>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912811" y="835595"/>
            <a:ext cx="650921" cy="899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52364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A1CCD-D5B7-F969-0C4C-C936F859CC26}"/>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B4648FF3-2A15-C97B-325D-AE820D95A43C}"/>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42579E29-DC7C-C822-95F6-D1C3B16FAD93}"/>
              </a:ext>
            </a:extLst>
          </p:cNvPr>
          <p:cNvSpPr txBox="1"/>
          <p:nvPr/>
        </p:nvSpPr>
        <p:spPr>
          <a:xfrm>
            <a:off x="6687403" y="1540086"/>
            <a:ext cx="5182211" cy="3662541"/>
          </a:xfrm>
          <a:prstGeom prst="rect">
            <a:avLst/>
          </a:prstGeom>
          <a:noFill/>
        </p:spPr>
        <p:txBody>
          <a:bodyPr wrap="square" rtlCol="0">
            <a:spAutoFit/>
          </a:bodyPr>
          <a:lstStyle/>
          <a:p>
            <a:r>
              <a:rPr lang="en-US" sz="3200" b="1" dirty="0"/>
              <a:t>From Survival to Imagination – The Seed of Mind</a:t>
            </a:r>
          </a:p>
          <a:p>
            <a:pPr marL="457200" indent="-457200">
              <a:buFont typeface="Arial" panose="020B0604020202020204" pitchFamily="34" charset="0"/>
              <a:buChar char="•"/>
            </a:pPr>
            <a:r>
              <a:rPr lang="en-US" sz="2800" dirty="0"/>
              <a:t>Imagination began as a survival tool.</a:t>
            </a:r>
          </a:p>
          <a:p>
            <a:pPr marL="457200" indent="-457200">
              <a:buFont typeface="Arial" panose="020B0604020202020204" pitchFamily="34" charset="0"/>
              <a:buChar char="•"/>
            </a:pPr>
            <a:r>
              <a:rPr lang="en-US" sz="2800" dirty="0"/>
              <a:t>But once brains could simulate the world, they could imagine </a:t>
            </a:r>
            <a:r>
              <a:rPr lang="en-US" sz="2800" i="1" dirty="0"/>
              <a:t>anything</a:t>
            </a:r>
            <a:r>
              <a:rPr lang="en-US" sz="2800" dirty="0"/>
              <a:t>.</a:t>
            </a:r>
          </a:p>
          <a:p>
            <a:pPr marL="457200" indent="-457200">
              <a:buFont typeface="Arial" panose="020B0604020202020204" pitchFamily="34" charset="0"/>
              <a:buChar char="•"/>
            </a:pPr>
            <a:r>
              <a:rPr lang="en-US" sz="2800" dirty="0"/>
              <a:t>Survival gave rise to creativity.</a:t>
            </a:r>
          </a:p>
        </p:txBody>
      </p:sp>
      <p:graphicFrame>
        <p:nvGraphicFramePr>
          <p:cNvPr id="3" name="Diagram 2">
            <a:extLst>
              <a:ext uri="{FF2B5EF4-FFF2-40B4-BE49-F238E27FC236}">
                <a16:creationId xmlns:a16="http://schemas.microsoft.com/office/drawing/2014/main" id="{382511E5-C6A8-C96E-C2D7-6DF16BF16257}"/>
              </a:ext>
            </a:extLst>
          </p:cNvPr>
          <p:cNvGraphicFramePr/>
          <p:nvPr>
            <p:extLst>
              <p:ext uri="{D42A27DB-BD31-4B8C-83A1-F6EECF244321}">
                <p14:modId xmlns:p14="http://schemas.microsoft.com/office/powerpoint/2010/main" val="4062243585"/>
              </p:ext>
            </p:extLst>
          </p:nvPr>
        </p:nvGraphicFramePr>
        <p:xfrm>
          <a:off x="-5497" y="990600"/>
          <a:ext cx="6692900" cy="49953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43982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1ADC82-AE57-FE64-E903-E0C098AA2B92}"/>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51341802-23B6-5E2D-259F-0D795AAB6D3F}"/>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DA618609-ABDD-B3F2-23C7-B28731F0AA5B}"/>
              </a:ext>
            </a:extLst>
          </p:cNvPr>
          <p:cNvSpPr txBox="1"/>
          <p:nvPr/>
        </p:nvSpPr>
        <p:spPr>
          <a:xfrm>
            <a:off x="5416976" y="1443841"/>
            <a:ext cx="6262254" cy="3970318"/>
          </a:xfrm>
          <a:prstGeom prst="rect">
            <a:avLst/>
          </a:prstGeom>
          <a:noFill/>
        </p:spPr>
        <p:txBody>
          <a:bodyPr wrap="square" rtlCol="0">
            <a:spAutoFit/>
          </a:bodyPr>
          <a:lstStyle/>
          <a:p>
            <a:r>
              <a:rPr lang="en-US" sz="3200" b="1" dirty="0"/>
              <a:t>Recap</a:t>
            </a:r>
          </a:p>
          <a:p>
            <a:pPr marL="342900" indent="-342900">
              <a:buFont typeface="Arial" panose="020B0604020202020204" pitchFamily="34" charset="0"/>
              <a:buChar char="•"/>
            </a:pPr>
            <a:r>
              <a:rPr lang="en-US" sz="2600" dirty="0"/>
              <a:t>Simulation let mammals act without trial and error.</a:t>
            </a:r>
          </a:p>
          <a:p>
            <a:pPr marL="342900" indent="-342900">
              <a:buFont typeface="Arial" panose="020B0604020202020204" pitchFamily="34" charset="0"/>
              <a:buChar char="•"/>
            </a:pPr>
            <a:r>
              <a:rPr lang="en-US" sz="2600" dirty="0"/>
              <a:t>It turned experience into imagination and foresight.</a:t>
            </a:r>
          </a:p>
          <a:p>
            <a:endParaRPr lang="en-US" sz="3200" b="1" dirty="0"/>
          </a:p>
          <a:p>
            <a:r>
              <a:rPr lang="en-US" sz="3200" b="1" dirty="0"/>
              <a:t>Up Next</a:t>
            </a:r>
          </a:p>
          <a:p>
            <a:r>
              <a:rPr lang="en-US" sz="2600" dirty="0"/>
              <a:t>How the brain </a:t>
            </a:r>
            <a:r>
              <a:rPr lang="en-US" sz="2600" i="1" dirty="0"/>
              <a:t>implements</a:t>
            </a:r>
            <a:r>
              <a:rPr lang="en-US" sz="2600" dirty="0"/>
              <a:t> this miracle of prediction.</a:t>
            </a:r>
          </a:p>
        </p:txBody>
      </p:sp>
      <p:pic>
        <p:nvPicPr>
          <p:cNvPr id="3" name="Picture 2">
            <a:extLst>
              <a:ext uri="{FF2B5EF4-FFF2-40B4-BE49-F238E27FC236}">
                <a16:creationId xmlns:a16="http://schemas.microsoft.com/office/drawing/2014/main" id="{62188E2C-BEB6-98A9-AACF-4C95823A17C7}"/>
              </a:ext>
            </a:extLst>
          </p:cNvPr>
          <p:cNvPicPr>
            <a:picLocks noChangeAspect="1"/>
          </p:cNvPicPr>
          <p:nvPr/>
        </p:nvPicPr>
        <p:blipFill>
          <a:blip r:embed="rId3"/>
          <a:stretch>
            <a:fillRect/>
          </a:stretch>
        </p:blipFill>
        <p:spPr>
          <a:xfrm>
            <a:off x="233917" y="1100470"/>
            <a:ext cx="4471971" cy="4657060"/>
          </a:xfrm>
          <a:prstGeom prst="rect">
            <a:avLst/>
          </a:prstGeom>
        </p:spPr>
      </p:pic>
      <p:sp>
        <p:nvSpPr>
          <p:cNvPr id="5" name="Rectangle 4">
            <a:extLst>
              <a:ext uri="{FF2B5EF4-FFF2-40B4-BE49-F238E27FC236}">
                <a16:creationId xmlns:a16="http://schemas.microsoft.com/office/drawing/2014/main" id="{81B901FD-51DC-40D4-2DAB-FCF4274AB746}"/>
              </a:ext>
            </a:extLst>
          </p:cNvPr>
          <p:cNvSpPr/>
          <p:nvPr/>
        </p:nvSpPr>
        <p:spPr>
          <a:xfrm>
            <a:off x="103774" y="1100470"/>
            <a:ext cx="4732256" cy="1168924"/>
          </a:xfrm>
          <a:prstGeom prst="rect">
            <a:avLst/>
          </a:prstGeom>
          <a:solidFill>
            <a:srgbClr val="FF552E">
              <a:alpha val="0"/>
            </a:srgbClr>
          </a:solidFill>
          <a:ln w="63500">
            <a:solidFill>
              <a:srgbClr val="FF552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03628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E6A92D8F-BC67-D36F-DFAC-BB3167810E94}"/>
              </a:ext>
            </a:extLst>
          </p:cNvPr>
          <p:cNvSpPr txBox="1"/>
          <p:nvPr/>
        </p:nvSpPr>
        <p:spPr>
          <a:xfrm>
            <a:off x="5070764" y="1100470"/>
            <a:ext cx="6887319" cy="4524315"/>
          </a:xfrm>
          <a:prstGeom prst="rect">
            <a:avLst/>
          </a:prstGeom>
          <a:noFill/>
        </p:spPr>
        <p:txBody>
          <a:bodyPr wrap="square" rtlCol="0">
            <a:spAutoFit/>
          </a:bodyPr>
          <a:lstStyle/>
          <a:p>
            <a:r>
              <a:rPr lang="en-US" sz="3200" b="1" dirty="0"/>
              <a:t>Recap &amp; Overview</a:t>
            </a:r>
          </a:p>
          <a:p>
            <a:endParaRPr lang="en-US" sz="1200" b="1" dirty="0"/>
          </a:p>
          <a:p>
            <a:r>
              <a:rPr lang="en-US" sz="3200" b="1" dirty="0"/>
              <a:t>Last Time</a:t>
            </a:r>
            <a:r>
              <a:rPr lang="en-US" sz="2800" dirty="0"/>
              <a:t>:</a:t>
            </a:r>
          </a:p>
          <a:p>
            <a:r>
              <a:rPr lang="en-US" sz="2800" dirty="0"/>
              <a:t>Spatial cognition as the basis for memory</a:t>
            </a:r>
          </a:p>
          <a:p>
            <a:endParaRPr lang="en-US" sz="1200" b="1" dirty="0"/>
          </a:p>
          <a:p>
            <a:r>
              <a:rPr lang="en-US" sz="3200" b="1" dirty="0"/>
              <a:t>Today</a:t>
            </a:r>
            <a:r>
              <a:rPr lang="en-US" sz="3200" dirty="0"/>
              <a:t>:</a:t>
            </a:r>
          </a:p>
          <a:p>
            <a:pPr marL="457200" indent="-457200">
              <a:buFont typeface="Arial" panose="020B0604020202020204" pitchFamily="34" charset="0"/>
              <a:buChar char="•"/>
            </a:pPr>
            <a:r>
              <a:rPr lang="en-US" sz="2800" dirty="0"/>
              <a:t>Prediction takes center stage</a:t>
            </a:r>
          </a:p>
          <a:p>
            <a:pPr marL="457200" indent="-457200">
              <a:buFont typeface="Arial" panose="020B0604020202020204" pitchFamily="34" charset="0"/>
              <a:buChar char="•"/>
            </a:pPr>
            <a:r>
              <a:rPr lang="en-US" sz="2800" dirty="0"/>
              <a:t>brain evolved to anticipate the world farther into the future.</a:t>
            </a:r>
          </a:p>
          <a:p>
            <a:pPr marL="457200" indent="-457200">
              <a:buFont typeface="Arial" panose="020B0604020202020204" pitchFamily="34" charset="0"/>
              <a:buChar char="•"/>
            </a:pPr>
            <a:r>
              <a:rPr lang="en-US" sz="2800" dirty="0"/>
              <a:t>Simulation—imagining before acting—was the next great leap.</a:t>
            </a:r>
          </a:p>
        </p:txBody>
      </p:sp>
      <p:pic>
        <p:nvPicPr>
          <p:cNvPr id="3" name="Picture 2">
            <a:extLst>
              <a:ext uri="{FF2B5EF4-FFF2-40B4-BE49-F238E27FC236}">
                <a16:creationId xmlns:a16="http://schemas.microsoft.com/office/drawing/2014/main" id="{6169B6E8-01DF-05CA-E3A3-8017F5D7D357}"/>
              </a:ext>
            </a:extLst>
          </p:cNvPr>
          <p:cNvPicPr>
            <a:picLocks noChangeAspect="1"/>
          </p:cNvPicPr>
          <p:nvPr/>
        </p:nvPicPr>
        <p:blipFill>
          <a:blip r:embed="rId3"/>
          <a:stretch>
            <a:fillRect/>
          </a:stretch>
        </p:blipFill>
        <p:spPr>
          <a:xfrm>
            <a:off x="233917" y="1100470"/>
            <a:ext cx="4471971" cy="4657060"/>
          </a:xfrm>
          <a:prstGeom prst="rect">
            <a:avLst/>
          </a:prstGeom>
        </p:spPr>
      </p:pic>
      <p:sp>
        <p:nvSpPr>
          <p:cNvPr id="5" name="Rectangle 4">
            <a:extLst>
              <a:ext uri="{FF2B5EF4-FFF2-40B4-BE49-F238E27FC236}">
                <a16:creationId xmlns:a16="http://schemas.microsoft.com/office/drawing/2014/main" id="{BD3C7C6E-D458-0A44-A961-876B93998004}"/>
              </a:ext>
            </a:extLst>
          </p:cNvPr>
          <p:cNvSpPr/>
          <p:nvPr/>
        </p:nvSpPr>
        <p:spPr>
          <a:xfrm>
            <a:off x="156070" y="1100470"/>
            <a:ext cx="4732256" cy="1168924"/>
          </a:xfrm>
          <a:prstGeom prst="rect">
            <a:avLst/>
          </a:prstGeom>
          <a:solidFill>
            <a:srgbClr val="FF552E">
              <a:alpha val="0"/>
            </a:srgbClr>
          </a:solidFill>
          <a:ln w="63500">
            <a:solidFill>
              <a:srgbClr val="FF552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6001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DC0A1C-B5F3-BE44-F46B-E77974D50739}"/>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D46DD14F-9874-DB00-FC73-9600A8B7196F}"/>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ACCACDF7-1C89-4EC8-69EA-46BBA98AB9C8}"/>
              </a:ext>
            </a:extLst>
          </p:cNvPr>
          <p:cNvSpPr txBox="1"/>
          <p:nvPr/>
        </p:nvSpPr>
        <p:spPr>
          <a:xfrm>
            <a:off x="7754618" y="1464138"/>
            <a:ext cx="4150514" cy="3785652"/>
          </a:xfrm>
          <a:prstGeom prst="rect">
            <a:avLst/>
          </a:prstGeom>
          <a:noFill/>
        </p:spPr>
        <p:txBody>
          <a:bodyPr wrap="square" rtlCol="0">
            <a:spAutoFit/>
          </a:bodyPr>
          <a:lstStyle/>
          <a:p>
            <a:r>
              <a:rPr lang="en-US" sz="3200" b="1" dirty="0"/>
              <a:t>The Neural Dark Ages</a:t>
            </a:r>
            <a:endParaRPr lang="en-US" sz="3200" dirty="0"/>
          </a:p>
          <a:p>
            <a:pPr marL="457200" indent="-457200">
              <a:buFont typeface="Arial" panose="020B0604020202020204" pitchFamily="34" charset="0"/>
              <a:buChar char="•"/>
            </a:pPr>
            <a:r>
              <a:rPr lang="en-US" sz="2600" dirty="0"/>
              <a:t>For hundreds of millions of years, vertebrate brains barely changed.</a:t>
            </a:r>
          </a:p>
          <a:p>
            <a:pPr marL="457200" indent="-457200">
              <a:buFont typeface="Arial" panose="020B0604020202020204" pitchFamily="34" charset="0"/>
              <a:buChar char="•"/>
            </a:pPr>
            <a:r>
              <a:rPr lang="en-US" sz="2600" dirty="0"/>
              <a:t>Evolution focused on bodies, not minds.</a:t>
            </a:r>
          </a:p>
          <a:p>
            <a:pPr marL="457200" indent="-457200">
              <a:buFont typeface="Arial" panose="020B0604020202020204" pitchFamily="34" charset="0"/>
              <a:buChar char="•"/>
            </a:pPr>
            <a:r>
              <a:rPr lang="en-US" sz="2600" dirty="0"/>
              <a:t>The cortex lay dormant—until mammals rewired it for imagination.</a:t>
            </a:r>
          </a:p>
        </p:txBody>
      </p:sp>
      <p:pic>
        <p:nvPicPr>
          <p:cNvPr id="7" name="Picture 6">
            <a:extLst>
              <a:ext uri="{FF2B5EF4-FFF2-40B4-BE49-F238E27FC236}">
                <a16:creationId xmlns:a16="http://schemas.microsoft.com/office/drawing/2014/main" id="{F4536186-F179-0065-35AE-913219F304FB}"/>
              </a:ext>
            </a:extLst>
          </p:cNvPr>
          <p:cNvPicPr>
            <a:picLocks noChangeAspect="1"/>
          </p:cNvPicPr>
          <p:nvPr/>
        </p:nvPicPr>
        <p:blipFill>
          <a:blip r:embed="rId3"/>
          <a:stretch>
            <a:fillRect/>
          </a:stretch>
        </p:blipFill>
        <p:spPr>
          <a:xfrm>
            <a:off x="0" y="735161"/>
            <a:ext cx="7719952" cy="5243607"/>
          </a:xfrm>
          <a:prstGeom prst="rect">
            <a:avLst/>
          </a:prstGeom>
        </p:spPr>
      </p:pic>
    </p:spTree>
    <p:extLst>
      <p:ext uri="{BB962C8B-B14F-4D97-AF65-F5344CB8AC3E}">
        <p14:creationId xmlns:p14="http://schemas.microsoft.com/office/powerpoint/2010/main" val="4219257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7680DC-5223-4427-ACFA-444FD48AE571}"/>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1B290D4D-70D1-081C-A38F-F7D2DFE13F38}"/>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graphicFrame>
        <p:nvGraphicFramePr>
          <p:cNvPr id="3" name="Table 2">
            <a:extLst>
              <a:ext uri="{FF2B5EF4-FFF2-40B4-BE49-F238E27FC236}">
                <a16:creationId xmlns:a16="http://schemas.microsoft.com/office/drawing/2014/main" id="{D10B6674-EDA8-DC2D-6673-8D70F0FE50A8}"/>
              </a:ext>
            </a:extLst>
          </p:cNvPr>
          <p:cNvGraphicFramePr>
            <a:graphicFrameLocks noGrp="1"/>
          </p:cNvGraphicFramePr>
          <p:nvPr>
            <p:extLst>
              <p:ext uri="{D42A27DB-BD31-4B8C-83A1-F6EECF244321}">
                <p14:modId xmlns:p14="http://schemas.microsoft.com/office/powerpoint/2010/main" val="3449590854"/>
              </p:ext>
            </p:extLst>
          </p:nvPr>
        </p:nvGraphicFramePr>
        <p:xfrm>
          <a:off x="159868" y="735162"/>
          <a:ext cx="11872264" cy="5181600"/>
        </p:xfrm>
        <a:graphic>
          <a:graphicData uri="http://schemas.openxmlformats.org/drawingml/2006/table">
            <a:tbl>
              <a:tblPr/>
              <a:tblGrid>
                <a:gridCol w="9288932">
                  <a:extLst>
                    <a:ext uri="{9D8B030D-6E8A-4147-A177-3AD203B41FA5}">
                      <a16:colId xmlns:a16="http://schemas.microsoft.com/office/drawing/2014/main" val="1358514799"/>
                    </a:ext>
                  </a:extLst>
                </a:gridCol>
                <a:gridCol w="2583332">
                  <a:extLst>
                    <a:ext uri="{9D8B030D-6E8A-4147-A177-3AD203B41FA5}">
                      <a16:colId xmlns:a16="http://schemas.microsoft.com/office/drawing/2014/main" val="619940567"/>
                    </a:ext>
                  </a:extLst>
                </a:gridCol>
              </a:tblGrid>
              <a:tr h="0">
                <a:tc>
                  <a:txBody>
                    <a:bodyPr/>
                    <a:lstStyle/>
                    <a:p>
                      <a:pPr>
                        <a:buNone/>
                      </a:pPr>
                      <a:r>
                        <a:rPr lang="en-US" sz="2200" b="1" dirty="0"/>
                        <a:t>Event</a:t>
                      </a:r>
                    </a:p>
                  </a:txBody>
                  <a:tcPr anchor="ctr">
                    <a:lnL>
                      <a:noFill/>
                    </a:lnL>
                    <a:lnR>
                      <a:noFill/>
                    </a:lnR>
                    <a:lnT>
                      <a:noFill/>
                    </a:lnT>
                    <a:lnB>
                      <a:noFill/>
                    </a:lnB>
                    <a:noFill/>
                  </a:tcPr>
                </a:tc>
                <a:tc>
                  <a:txBody>
                    <a:bodyPr/>
                    <a:lstStyle/>
                    <a:p>
                      <a:pPr>
                        <a:buNone/>
                      </a:pPr>
                      <a:r>
                        <a:rPr lang="en-US" sz="2200" b="1" dirty="0"/>
                        <a:t>Approx. age (Mya)</a:t>
                      </a:r>
                    </a:p>
                  </a:txBody>
                  <a:tcPr anchor="ctr">
                    <a:lnL>
                      <a:noFill/>
                    </a:lnL>
                    <a:lnR>
                      <a:noFill/>
                    </a:lnR>
                    <a:lnT>
                      <a:noFill/>
                    </a:lnT>
                    <a:lnB>
                      <a:noFill/>
                    </a:lnB>
                    <a:noFill/>
                  </a:tcPr>
                </a:tc>
                <a:extLst>
                  <a:ext uri="{0D108BD9-81ED-4DB2-BD59-A6C34878D82A}">
                    <a16:rowId xmlns:a16="http://schemas.microsoft.com/office/drawing/2014/main" val="3302324723"/>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dirty="0"/>
                        <a:t>End-Ediacaran biotic turnover</a:t>
                      </a:r>
                    </a:p>
                  </a:txBody>
                  <a:tcPr anchor="ctr">
                    <a:lnL>
                      <a:noFill/>
                    </a:lnL>
                    <a:lnR>
                      <a:noFill/>
                    </a:lnR>
                    <a:lnT>
                      <a:noFill/>
                    </a:lnT>
                    <a:lnB>
                      <a:noFill/>
                    </a:lnB>
                    <a:solidFill>
                      <a:schemeClr val="bg1"/>
                    </a:solidFill>
                  </a:tcPr>
                </a:tc>
                <a:tc>
                  <a:txBody>
                    <a:bodyPr/>
                    <a:lstStyle/>
                    <a:p>
                      <a:pPr>
                        <a:buNone/>
                      </a:pPr>
                      <a:r>
                        <a:rPr lang="en-US" sz="2000" b="0" dirty="0"/>
                        <a:t>~550</a:t>
                      </a:r>
                    </a:p>
                  </a:txBody>
                  <a:tcPr anchor="ctr">
                    <a:lnL>
                      <a:noFill/>
                    </a:lnL>
                    <a:lnR>
                      <a:noFill/>
                    </a:lnR>
                    <a:lnT>
                      <a:noFill/>
                    </a:lnT>
                    <a:lnB>
                      <a:noFill/>
                    </a:lnB>
                    <a:solidFill>
                      <a:schemeClr val="bg1"/>
                    </a:solidFill>
                  </a:tcPr>
                </a:tc>
                <a:extLst>
                  <a:ext uri="{0D108BD9-81ED-4DB2-BD59-A6C34878D82A}">
                    <a16:rowId xmlns:a16="http://schemas.microsoft.com/office/drawing/2014/main" val="1525049426"/>
                  </a:ext>
                </a:extLst>
              </a:tr>
              <a:tr h="0">
                <a:tc>
                  <a:txBody>
                    <a:bodyPr/>
                    <a:lstStyle/>
                    <a:p>
                      <a:pPr>
                        <a:buNone/>
                      </a:pPr>
                      <a:r>
                        <a:rPr lang="en-US" sz="2000" b="0" dirty="0"/>
                        <a:t>Cambrian Explosion</a:t>
                      </a:r>
                    </a:p>
                  </a:txBody>
                  <a:tcPr anchor="ctr">
                    <a:lnL>
                      <a:noFill/>
                    </a:lnL>
                    <a:lnR>
                      <a:noFill/>
                    </a:lnR>
                    <a:lnT>
                      <a:noFill/>
                    </a:lnT>
                    <a:lnB>
                      <a:noFill/>
                    </a:lnB>
                    <a:solidFill>
                      <a:schemeClr val="accent3"/>
                    </a:solidFill>
                  </a:tcPr>
                </a:tc>
                <a:tc>
                  <a:txBody>
                    <a:bodyPr/>
                    <a:lstStyle/>
                    <a:p>
                      <a:pPr>
                        <a:buNone/>
                      </a:pPr>
                      <a:r>
                        <a:rPr lang="en-US" sz="2000" b="0" dirty="0"/>
                        <a:t>~540</a:t>
                      </a:r>
                    </a:p>
                  </a:txBody>
                  <a:tcPr anchor="ctr">
                    <a:lnL>
                      <a:noFill/>
                    </a:lnL>
                    <a:lnR>
                      <a:noFill/>
                    </a:lnR>
                    <a:lnT>
                      <a:noFill/>
                    </a:lnT>
                    <a:lnB>
                      <a:noFill/>
                    </a:lnB>
                    <a:solidFill>
                      <a:schemeClr val="accent3"/>
                    </a:solidFill>
                  </a:tcPr>
                </a:tc>
                <a:extLst>
                  <a:ext uri="{0D108BD9-81ED-4DB2-BD59-A6C34878D82A}">
                    <a16:rowId xmlns:a16="http://schemas.microsoft.com/office/drawing/2014/main" val="3545996645"/>
                  </a:ext>
                </a:extLst>
              </a:tr>
              <a:tr h="0">
                <a:tc>
                  <a:txBody>
                    <a:bodyPr/>
                    <a:lstStyle/>
                    <a:p>
                      <a:pPr>
                        <a:buNone/>
                      </a:pPr>
                      <a:r>
                        <a:rPr lang="en-US" sz="2000" b="0" dirty="0"/>
                        <a:t>Origin of vertebrates (jawless fish)</a:t>
                      </a:r>
                    </a:p>
                  </a:txBody>
                  <a:tcPr anchor="ctr">
                    <a:lnL>
                      <a:noFill/>
                    </a:lnL>
                    <a:lnR>
                      <a:noFill/>
                    </a:lnR>
                    <a:lnT>
                      <a:noFill/>
                    </a:lnT>
                    <a:lnB>
                      <a:noFill/>
                    </a:lnB>
                    <a:solidFill>
                      <a:schemeClr val="accent3"/>
                    </a:solidFill>
                  </a:tcPr>
                </a:tc>
                <a:tc>
                  <a:txBody>
                    <a:bodyPr/>
                    <a:lstStyle/>
                    <a:p>
                      <a:pPr>
                        <a:buNone/>
                      </a:pPr>
                      <a:r>
                        <a:rPr lang="en-US" sz="2000" b="0" dirty="0"/>
                        <a:t>~520–500</a:t>
                      </a:r>
                    </a:p>
                  </a:txBody>
                  <a:tcPr anchor="ctr">
                    <a:lnL>
                      <a:noFill/>
                    </a:lnL>
                    <a:lnR>
                      <a:noFill/>
                    </a:lnR>
                    <a:lnT>
                      <a:noFill/>
                    </a:lnT>
                    <a:lnB>
                      <a:noFill/>
                    </a:lnB>
                    <a:solidFill>
                      <a:schemeClr val="accent3"/>
                    </a:solidFill>
                  </a:tcPr>
                </a:tc>
                <a:extLst>
                  <a:ext uri="{0D108BD9-81ED-4DB2-BD59-A6C34878D82A}">
                    <a16:rowId xmlns:a16="http://schemas.microsoft.com/office/drawing/2014/main" val="4112997922"/>
                  </a:ext>
                </a:extLst>
              </a:tr>
              <a:tr h="0">
                <a:tc>
                  <a:txBody>
                    <a:bodyPr/>
                    <a:lstStyle/>
                    <a:p>
                      <a:pPr>
                        <a:buNone/>
                      </a:pPr>
                      <a:r>
                        <a:rPr lang="en-US" sz="2000" b="0" dirty="0"/>
                        <a:t>End-Ordovician mass extinction</a:t>
                      </a:r>
                    </a:p>
                  </a:txBody>
                  <a:tcPr anchor="ctr">
                    <a:lnL>
                      <a:noFill/>
                    </a:lnL>
                    <a:lnR>
                      <a:noFill/>
                    </a:lnR>
                    <a:lnT>
                      <a:noFill/>
                    </a:lnT>
                    <a:lnB>
                      <a:noFill/>
                    </a:lnB>
                    <a:noFill/>
                  </a:tcPr>
                </a:tc>
                <a:tc>
                  <a:txBody>
                    <a:bodyPr/>
                    <a:lstStyle/>
                    <a:p>
                      <a:pPr>
                        <a:buNone/>
                      </a:pPr>
                      <a:r>
                        <a:rPr lang="en-US" sz="2000" b="0"/>
                        <a:t>~444</a:t>
                      </a:r>
                      <a:endParaRPr lang="en-US" sz="2000" b="0" dirty="0"/>
                    </a:p>
                  </a:txBody>
                  <a:tcPr anchor="ctr">
                    <a:lnL>
                      <a:noFill/>
                    </a:lnL>
                    <a:lnR>
                      <a:noFill/>
                    </a:lnR>
                    <a:lnT>
                      <a:noFill/>
                    </a:lnT>
                    <a:lnB>
                      <a:noFill/>
                    </a:lnB>
                    <a:noFill/>
                  </a:tcPr>
                </a:tc>
                <a:extLst>
                  <a:ext uri="{0D108BD9-81ED-4DB2-BD59-A6C34878D82A}">
                    <a16:rowId xmlns:a16="http://schemas.microsoft.com/office/drawing/2014/main" val="2750059354"/>
                  </a:ext>
                </a:extLst>
              </a:tr>
              <a:tr h="0">
                <a:tc>
                  <a:txBody>
                    <a:bodyPr/>
                    <a:lstStyle/>
                    <a:p>
                      <a:pPr>
                        <a:buNone/>
                      </a:pPr>
                      <a:r>
                        <a:rPr lang="en-US" sz="2000" b="0" dirty="0"/>
                        <a:t>Evolution of jawed fish</a:t>
                      </a:r>
                    </a:p>
                  </a:txBody>
                  <a:tcPr anchor="ctr">
                    <a:lnL>
                      <a:noFill/>
                    </a:lnL>
                    <a:lnR>
                      <a:noFill/>
                    </a:lnR>
                    <a:lnT>
                      <a:noFill/>
                    </a:lnT>
                    <a:lnB>
                      <a:noFill/>
                    </a:lnB>
                    <a:solidFill>
                      <a:schemeClr val="accent3"/>
                    </a:solidFill>
                  </a:tcPr>
                </a:tc>
                <a:tc>
                  <a:txBody>
                    <a:bodyPr/>
                    <a:lstStyle/>
                    <a:p>
                      <a:pPr>
                        <a:buNone/>
                      </a:pPr>
                      <a:r>
                        <a:rPr lang="en-US" sz="2000" b="0" dirty="0"/>
                        <a:t>~430–420</a:t>
                      </a:r>
                    </a:p>
                  </a:txBody>
                  <a:tcPr anchor="ctr">
                    <a:lnL>
                      <a:noFill/>
                    </a:lnL>
                    <a:lnR>
                      <a:noFill/>
                    </a:lnR>
                    <a:lnT>
                      <a:noFill/>
                    </a:lnT>
                    <a:lnB>
                      <a:noFill/>
                    </a:lnB>
                    <a:solidFill>
                      <a:schemeClr val="accent3"/>
                    </a:solidFill>
                  </a:tcPr>
                </a:tc>
                <a:extLst>
                  <a:ext uri="{0D108BD9-81ED-4DB2-BD59-A6C34878D82A}">
                    <a16:rowId xmlns:a16="http://schemas.microsoft.com/office/drawing/2014/main" val="865128861"/>
                  </a:ext>
                </a:extLst>
              </a:tr>
              <a:tr h="0">
                <a:tc>
                  <a:txBody>
                    <a:bodyPr/>
                    <a:lstStyle/>
                    <a:p>
                      <a:pPr>
                        <a:buNone/>
                      </a:pPr>
                      <a:r>
                        <a:rPr lang="en-US" sz="2000" b="0" dirty="0"/>
                        <a:t>Late Devonian mass extinction</a:t>
                      </a:r>
                    </a:p>
                  </a:txBody>
                  <a:tcPr anchor="ctr">
                    <a:lnL>
                      <a:noFill/>
                    </a:lnL>
                    <a:lnR>
                      <a:noFill/>
                    </a:lnR>
                    <a:lnT>
                      <a:noFill/>
                    </a:lnT>
                    <a:lnB>
                      <a:noFill/>
                    </a:lnB>
                    <a:noFill/>
                  </a:tcPr>
                </a:tc>
                <a:tc>
                  <a:txBody>
                    <a:bodyPr/>
                    <a:lstStyle/>
                    <a:p>
                      <a:pPr>
                        <a:buNone/>
                      </a:pPr>
                      <a:r>
                        <a:rPr lang="en-US" sz="2000" b="0" dirty="0"/>
                        <a:t>~372–359</a:t>
                      </a:r>
                    </a:p>
                  </a:txBody>
                  <a:tcPr anchor="ctr">
                    <a:lnL>
                      <a:noFill/>
                    </a:lnL>
                    <a:lnR>
                      <a:noFill/>
                    </a:lnR>
                    <a:lnT>
                      <a:noFill/>
                    </a:lnT>
                    <a:lnB>
                      <a:noFill/>
                    </a:lnB>
                    <a:noFill/>
                  </a:tcPr>
                </a:tc>
                <a:extLst>
                  <a:ext uri="{0D108BD9-81ED-4DB2-BD59-A6C34878D82A}">
                    <a16:rowId xmlns:a16="http://schemas.microsoft.com/office/drawing/2014/main" val="372198620"/>
                  </a:ext>
                </a:extLst>
              </a:tr>
              <a:tr h="0">
                <a:tc>
                  <a:txBody>
                    <a:bodyPr/>
                    <a:lstStyle/>
                    <a:p>
                      <a:pPr>
                        <a:buNone/>
                      </a:pPr>
                      <a:r>
                        <a:rPr lang="en-US" sz="2000" b="0" dirty="0"/>
                        <a:t>Evolution of land vertebrates (early </a:t>
                      </a:r>
                      <a:r>
                        <a:rPr lang="en-US" sz="2000" b="0" dirty="0" err="1"/>
                        <a:t>tetrapods</a:t>
                      </a:r>
                      <a:r>
                        <a:rPr lang="en-US" sz="2000" b="0" dirty="0"/>
                        <a:t>)</a:t>
                      </a:r>
                    </a:p>
                  </a:txBody>
                  <a:tcPr anchor="ctr">
                    <a:lnL>
                      <a:noFill/>
                    </a:lnL>
                    <a:lnR>
                      <a:noFill/>
                    </a:lnR>
                    <a:lnT>
                      <a:noFill/>
                    </a:lnT>
                    <a:lnB>
                      <a:noFill/>
                    </a:lnB>
                    <a:solidFill>
                      <a:schemeClr val="accent3"/>
                    </a:solidFill>
                  </a:tcPr>
                </a:tc>
                <a:tc>
                  <a:txBody>
                    <a:bodyPr/>
                    <a:lstStyle/>
                    <a:p>
                      <a:pPr>
                        <a:buNone/>
                      </a:pPr>
                      <a:r>
                        <a:rPr lang="en-US" sz="2000" b="0" dirty="0"/>
                        <a:t>~375–360</a:t>
                      </a:r>
                    </a:p>
                  </a:txBody>
                  <a:tcPr anchor="ctr">
                    <a:lnL>
                      <a:noFill/>
                    </a:lnL>
                    <a:lnR>
                      <a:noFill/>
                    </a:lnR>
                    <a:lnT>
                      <a:noFill/>
                    </a:lnT>
                    <a:lnB>
                      <a:noFill/>
                    </a:lnB>
                    <a:solidFill>
                      <a:schemeClr val="accent3"/>
                    </a:solidFill>
                  </a:tcPr>
                </a:tc>
                <a:extLst>
                  <a:ext uri="{0D108BD9-81ED-4DB2-BD59-A6C34878D82A}">
                    <a16:rowId xmlns:a16="http://schemas.microsoft.com/office/drawing/2014/main" val="736610530"/>
                  </a:ext>
                </a:extLst>
              </a:tr>
              <a:tr h="0">
                <a:tc>
                  <a:txBody>
                    <a:bodyPr/>
                    <a:lstStyle/>
                    <a:p>
                      <a:pPr>
                        <a:buNone/>
                      </a:pPr>
                      <a:r>
                        <a:rPr lang="en-US" sz="2000" b="0" dirty="0"/>
                        <a:t>End-Permian mass extinction</a:t>
                      </a:r>
                    </a:p>
                  </a:txBody>
                  <a:tcPr anchor="ctr">
                    <a:lnL>
                      <a:noFill/>
                    </a:lnL>
                    <a:lnR>
                      <a:noFill/>
                    </a:lnR>
                    <a:lnT>
                      <a:noFill/>
                    </a:lnT>
                    <a:lnB>
                      <a:noFill/>
                    </a:lnB>
                    <a:noFill/>
                  </a:tcPr>
                </a:tc>
                <a:tc>
                  <a:txBody>
                    <a:bodyPr/>
                    <a:lstStyle/>
                    <a:p>
                      <a:pPr>
                        <a:buNone/>
                      </a:pPr>
                      <a:r>
                        <a:rPr lang="en-US" sz="2000" b="0" dirty="0"/>
                        <a:t>~252</a:t>
                      </a:r>
                    </a:p>
                  </a:txBody>
                  <a:tcPr anchor="ctr">
                    <a:lnL>
                      <a:noFill/>
                    </a:lnL>
                    <a:lnR>
                      <a:noFill/>
                    </a:lnR>
                    <a:lnT>
                      <a:noFill/>
                    </a:lnT>
                    <a:lnB>
                      <a:noFill/>
                    </a:lnB>
                    <a:noFill/>
                  </a:tcPr>
                </a:tc>
                <a:extLst>
                  <a:ext uri="{0D108BD9-81ED-4DB2-BD59-A6C34878D82A}">
                    <a16:rowId xmlns:a16="http://schemas.microsoft.com/office/drawing/2014/main" val="3921487706"/>
                  </a:ext>
                </a:extLst>
              </a:tr>
              <a:tr h="0">
                <a:tc>
                  <a:txBody>
                    <a:bodyPr/>
                    <a:lstStyle/>
                    <a:p>
                      <a:pPr>
                        <a:buNone/>
                      </a:pPr>
                      <a:r>
                        <a:rPr lang="en-US" sz="2000" b="0" dirty="0"/>
                        <a:t>Evolution of mammals (mammal lineage diverges from reptilian lineage)</a:t>
                      </a:r>
                    </a:p>
                  </a:txBody>
                  <a:tcPr anchor="ctr">
                    <a:lnL>
                      <a:noFill/>
                    </a:lnL>
                    <a:lnR>
                      <a:noFill/>
                    </a:lnR>
                    <a:lnT>
                      <a:noFill/>
                    </a:lnT>
                    <a:lnB>
                      <a:noFill/>
                    </a:lnB>
                    <a:solidFill>
                      <a:schemeClr val="accent3"/>
                    </a:solidFill>
                  </a:tcPr>
                </a:tc>
                <a:tc>
                  <a:txBody>
                    <a:bodyPr/>
                    <a:lstStyle/>
                    <a:p>
                      <a:pPr>
                        <a:buNone/>
                      </a:pPr>
                      <a:r>
                        <a:rPr lang="en-US" sz="2000" b="0" dirty="0"/>
                        <a:t>~220–200</a:t>
                      </a:r>
                    </a:p>
                  </a:txBody>
                  <a:tcPr anchor="ctr">
                    <a:lnL>
                      <a:noFill/>
                    </a:lnL>
                    <a:lnR>
                      <a:noFill/>
                    </a:lnR>
                    <a:lnT>
                      <a:noFill/>
                    </a:lnT>
                    <a:lnB>
                      <a:noFill/>
                    </a:lnB>
                    <a:solidFill>
                      <a:schemeClr val="accent3"/>
                    </a:solidFill>
                  </a:tcPr>
                </a:tc>
                <a:extLst>
                  <a:ext uri="{0D108BD9-81ED-4DB2-BD59-A6C34878D82A}">
                    <a16:rowId xmlns:a16="http://schemas.microsoft.com/office/drawing/2014/main" val="4025588787"/>
                  </a:ext>
                </a:extLst>
              </a:tr>
              <a:tr h="0">
                <a:tc>
                  <a:txBody>
                    <a:bodyPr/>
                    <a:lstStyle/>
                    <a:p>
                      <a:pPr>
                        <a:buNone/>
                      </a:pPr>
                      <a:r>
                        <a:rPr lang="en-US" sz="2000" b="0"/>
                        <a:t>End-Triassic mass extinction</a:t>
                      </a:r>
                    </a:p>
                  </a:txBody>
                  <a:tcPr anchor="ctr">
                    <a:lnL>
                      <a:noFill/>
                    </a:lnL>
                    <a:lnR>
                      <a:noFill/>
                    </a:lnR>
                    <a:lnT>
                      <a:noFill/>
                    </a:lnT>
                    <a:lnB>
                      <a:noFill/>
                    </a:lnB>
                    <a:noFill/>
                  </a:tcPr>
                </a:tc>
                <a:tc>
                  <a:txBody>
                    <a:bodyPr/>
                    <a:lstStyle/>
                    <a:p>
                      <a:pPr>
                        <a:buNone/>
                      </a:pPr>
                      <a:r>
                        <a:rPr lang="en-US" sz="2000" b="0" dirty="0"/>
                        <a:t>~201</a:t>
                      </a:r>
                    </a:p>
                  </a:txBody>
                  <a:tcPr anchor="ctr">
                    <a:lnL>
                      <a:noFill/>
                    </a:lnL>
                    <a:lnR>
                      <a:noFill/>
                    </a:lnR>
                    <a:lnT>
                      <a:noFill/>
                    </a:lnT>
                    <a:lnB>
                      <a:noFill/>
                    </a:lnB>
                    <a:noFill/>
                  </a:tcPr>
                </a:tc>
                <a:extLst>
                  <a:ext uri="{0D108BD9-81ED-4DB2-BD59-A6C34878D82A}">
                    <a16:rowId xmlns:a16="http://schemas.microsoft.com/office/drawing/2014/main" val="245045677"/>
                  </a:ext>
                </a:extLst>
              </a:tr>
              <a:tr h="0">
                <a:tc>
                  <a:txBody>
                    <a:bodyPr/>
                    <a:lstStyle/>
                    <a:p>
                      <a:pPr>
                        <a:buNone/>
                      </a:pPr>
                      <a:r>
                        <a:rPr lang="en-US" sz="2000" b="0" dirty="0"/>
                        <a:t>End-Cretaceous mass extinction</a:t>
                      </a:r>
                    </a:p>
                  </a:txBody>
                  <a:tcPr anchor="ctr">
                    <a:lnL>
                      <a:noFill/>
                    </a:lnL>
                    <a:lnR>
                      <a:noFill/>
                    </a:lnR>
                    <a:lnT>
                      <a:noFill/>
                    </a:lnT>
                    <a:lnB>
                      <a:noFill/>
                    </a:lnB>
                    <a:noFill/>
                  </a:tcPr>
                </a:tc>
                <a:tc>
                  <a:txBody>
                    <a:bodyPr/>
                    <a:lstStyle/>
                    <a:p>
                      <a:pPr>
                        <a:buNone/>
                      </a:pPr>
                      <a:r>
                        <a:rPr lang="en-US" sz="2000" b="0" dirty="0"/>
                        <a:t>~66</a:t>
                      </a:r>
                    </a:p>
                  </a:txBody>
                  <a:tcPr anchor="ctr">
                    <a:lnL>
                      <a:noFill/>
                    </a:lnL>
                    <a:lnR>
                      <a:noFill/>
                    </a:lnR>
                    <a:lnT>
                      <a:noFill/>
                    </a:lnT>
                    <a:lnB>
                      <a:noFill/>
                    </a:lnB>
                    <a:noFill/>
                  </a:tcPr>
                </a:tc>
                <a:extLst>
                  <a:ext uri="{0D108BD9-81ED-4DB2-BD59-A6C34878D82A}">
                    <a16:rowId xmlns:a16="http://schemas.microsoft.com/office/drawing/2014/main" val="2605765803"/>
                  </a:ext>
                </a:extLst>
              </a:tr>
              <a:tr h="0">
                <a:tc>
                  <a:txBody>
                    <a:bodyPr/>
                    <a:lstStyle/>
                    <a:p>
                      <a:pPr>
                        <a:buNone/>
                      </a:pPr>
                      <a:r>
                        <a:rPr lang="en-US" sz="2000" b="0" dirty="0"/>
                        <a:t>Radiation of mammals</a:t>
                      </a:r>
                    </a:p>
                  </a:txBody>
                  <a:tcPr anchor="ctr">
                    <a:lnL>
                      <a:noFill/>
                    </a:lnL>
                    <a:lnR>
                      <a:noFill/>
                    </a:lnR>
                    <a:lnT>
                      <a:noFill/>
                    </a:lnT>
                    <a:lnB>
                      <a:noFill/>
                    </a:lnB>
                    <a:solidFill>
                      <a:schemeClr val="accent3"/>
                    </a:solidFill>
                  </a:tcPr>
                </a:tc>
                <a:tc>
                  <a:txBody>
                    <a:bodyPr/>
                    <a:lstStyle/>
                    <a:p>
                      <a:pPr>
                        <a:buNone/>
                      </a:pPr>
                      <a:r>
                        <a:rPr lang="en-US" sz="2000" b="0" dirty="0"/>
                        <a:t>~60</a:t>
                      </a:r>
                    </a:p>
                  </a:txBody>
                  <a:tcPr anchor="ctr">
                    <a:lnL>
                      <a:noFill/>
                    </a:lnL>
                    <a:lnR>
                      <a:noFill/>
                    </a:lnR>
                    <a:lnT>
                      <a:noFill/>
                    </a:lnT>
                    <a:lnB>
                      <a:noFill/>
                    </a:lnB>
                    <a:solidFill>
                      <a:schemeClr val="accent3"/>
                    </a:solidFill>
                  </a:tcPr>
                </a:tc>
                <a:extLst>
                  <a:ext uri="{0D108BD9-81ED-4DB2-BD59-A6C34878D82A}">
                    <a16:rowId xmlns:a16="http://schemas.microsoft.com/office/drawing/2014/main" val="3473873332"/>
                  </a:ext>
                </a:extLst>
              </a:tr>
            </a:tbl>
          </a:graphicData>
        </a:graphic>
      </p:graphicFrame>
    </p:spTree>
    <p:extLst>
      <p:ext uri="{BB962C8B-B14F-4D97-AF65-F5344CB8AC3E}">
        <p14:creationId xmlns:p14="http://schemas.microsoft.com/office/powerpoint/2010/main" val="533553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13C42-C19E-307C-6784-BD34998CD95F}"/>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232FE9EB-2E8C-359C-AD69-B11D25040B48}"/>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BB79A826-B2B7-28C6-3EEC-7FDD7AD067F5}"/>
              </a:ext>
            </a:extLst>
          </p:cNvPr>
          <p:cNvSpPr txBox="1"/>
          <p:nvPr/>
        </p:nvSpPr>
        <p:spPr>
          <a:xfrm>
            <a:off x="6096000" y="1690062"/>
            <a:ext cx="5773614" cy="3477875"/>
          </a:xfrm>
          <a:prstGeom prst="rect">
            <a:avLst/>
          </a:prstGeom>
          <a:noFill/>
        </p:spPr>
        <p:txBody>
          <a:bodyPr wrap="square" rtlCol="0">
            <a:spAutoFit/>
          </a:bodyPr>
          <a:lstStyle/>
          <a:p>
            <a:r>
              <a:rPr lang="en-US" sz="3200" b="1" dirty="0"/>
              <a:t>Life on Land and the Rise of the Amniotes</a:t>
            </a:r>
            <a:endParaRPr lang="en-US" sz="3200" dirty="0"/>
          </a:p>
          <a:p>
            <a:pPr marL="342900" indent="-342900">
              <a:buFont typeface="Arial" panose="020B0604020202020204" pitchFamily="34" charset="0"/>
              <a:buChar char="•"/>
            </a:pPr>
            <a:r>
              <a:rPr lang="en-US" sz="2600" dirty="0"/>
              <a:t>Leaving the water demanded new kinds of control.</a:t>
            </a:r>
          </a:p>
          <a:p>
            <a:pPr marL="342900" indent="-342900">
              <a:buFont typeface="Arial" panose="020B0604020202020204" pitchFamily="34" charset="0"/>
              <a:buChar char="•"/>
            </a:pPr>
            <a:r>
              <a:rPr lang="en-US" sz="2600" dirty="0"/>
              <a:t>Land animals needed brains that could plan movement, not just react.</a:t>
            </a:r>
          </a:p>
          <a:p>
            <a:pPr marL="342900" indent="-342900">
              <a:buFont typeface="Arial" panose="020B0604020202020204" pitchFamily="34" charset="0"/>
              <a:buChar char="•"/>
            </a:pPr>
            <a:r>
              <a:rPr lang="en-US" sz="2600" dirty="0"/>
              <a:t>The amniote brain laid the groundwork for flexible behavior.</a:t>
            </a:r>
          </a:p>
        </p:txBody>
      </p:sp>
      <p:pic>
        <p:nvPicPr>
          <p:cNvPr id="1026" name="Picture 2" descr="Molecular and cellular evolution of corticogenesis in amniotes | Cellular  and Molecular Life Sciences">
            <a:extLst>
              <a:ext uri="{FF2B5EF4-FFF2-40B4-BE49-F238E27FC236}">
                <a16:creationId xmlns:a16="http://schemas.microsoft.com/office/drawing/2014/main" id="{6FBA411E-2A15-FC14-CFFC-7FD341AEC9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390" y="675499"/>
            <a:ext cx="4801457" cy="61825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418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B93119-0496-D019-2409-51C69A5F7BAC}"/>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FFECAF50-BBA3-FF5A-75E6-F92FD4C7BE79}"/>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graphicFrame>
        <p:nvGraphicFramePr>
          <p:cNvPr id="3" name="Table 2">
            <a:extLst>
              <a:ext uri="{FF2B5EF4-FFF2-40B4-BE49-F238E27FC236}">
                <a16:creationId xmlns:a16="http://schemas.microsoft.com/office/drawing/2014/main" id="{F9C2782C-1FE3-0D36-2092-274E874B1537}"/>
              </a:ext>
            </a:extLst>
          </p:cNvPr>
          <p:cNvGraphicFramePr>
            <a:graphicFrameLocks noGrp="1"/>
          </p:cNvGraphicFramePr>
          <p:nvPr>
            <p:extLst>
              <p:ext uri="{D42A27DB-BD31-4B8C-83A1-F6EECF244321}">
                <p14:modId xmlns:p14="http://schemas.microsoft.com/office/powerpoint/2010/main" val="484548698"/>
              </p:ext>
            </p:extLst>
          </p:nvPr>
        </p:nvGraphicFramePr>
        <p:xfrm>
          <a:off x="268666" y="1319937"/>
          <a:ext cx="11654667" cy="4667065"/>
        </p:xfrm>
        <a:graphic>
          <a:graphicData uri="http://schemas.openxmlformats.org/drawingml/2006/table">
            <a:tbl>
              <a:tblPr/>
              <a:tblGrid>
                <a:gridCol w="3170570">
                  <a:extLst>
                    <a:ext uri="{9D8B030D-6E8A-4147-A177-3AD203B41FA5}">
                      <a16:colId xmlns:a16="http://schemas.microsoft.com/office/drawing/2014/main" val="1621471333"/>
                    </a:ext>
                  </a:extLst>
                </a:gridCol>
                <a:gridCol w="4299045">
                  <a:extLst>
                    <a:ext uri="{9D8B030D-6E8A-4147-A177-3AD203B41FA5}">
                      <a16:colId xmlns:a16="http://schemas.microsoft.com/office/drawing/2014/main" val="1701871092"/>
                    </a:ext>
                  </a:extLst>
                </a:gridCol>
                <a:gridCol w="4185052">
                  <a:extLst>
                    <a:ext uri="{9D8B030D-6E8A-4147-A177-3AD203B41FA5}">
                      <a16:colId xmlns:a16="http://schemas.microsoft.com/office/drawing/2014/main" val="3586487354"/>
                    </a:ext>
                  </a:extLst>
                </a:gridCol>
              </a:tblGrid>
              <a:tr h="305357">
                <a:tc>
                  <a:txBody>
                    <a:bodyPr/>
                    <a:lstStyle/>
                    <a:p>
                      <a:pPr>
                        <a:buNone/>
                      </a:pPr>
                      <a:r>
                        <a:rPr lang="en-US" sz="2200" b="1" dirty="0"/>
                        <a:t>Feature</a:t>
                      </a:r>
                      <a:endParaRPr lang="en-US" sz="2200" dirty="0"/>
                    </a:p>
                  </a:txBody>
                  <a:tcPr marL="76339" marR="76339" marT="38170" marB="38170" anchor="ctr">
                    <a:lnL>
                      <a:noFill/>
                    </a:lnL>
                    <a:lnR>
                      <a:noFill/>
                    </a:lnR>
                    <a:lnT>
                      <a:noFill/>
                    </a:lnT>
                    <a:lnB>
                      <a:noFill/>
                    </a:lnB>
                    <a:noFill/>
                  </a:tcPr>
                </a:tc>
                <a:tc>
                  <a:txBody>
                    <a:bodyPr/>
                    <a:lstStyle/>
                    <a:p>
                      <a:pPr>
                        <a:buNone/>
                      </a:pPr>
                      <a:r>
                        <a:rPr lang="en-US" sz="2200" b="1"/>
                        <a:t>Endothermy (Warm-Blooded)</a:t>
                      </a:r>
                      <a:endParaRPr lang="en-US" sz="2200"/>
                    </a:p>
                  </a:txBody>
                  <a:tcPr marL="76339" marR="76339" marT="38170" marB="38170" anchor="ctr">
                    <a:lnL>
                      <a:noFill/>
                    </a:lnL>
                    <a:lnR>
                      <a:noFill/>
                    </a:lnR>
                    <a:lnT>
                      <a:noFill/>
                    </a:lnT>
                    <a:lnB>
                      <a:noFill/>
                    </a:lnB>
                    <a:noFill/>
                  </a:tcPr>
                </a:tc>
                <a:tc>
                  <a:txBody>
                    <a:bodyPr/>
                    <a:lstStyle/>
                    <a:p>
                      <a:pPr>
                        <a:buNone/>
                      </a:pPr>
                      <a:r>
                        <a:rPr lang="en-US" sz="2200" b="1"/>
                        <a:t>Ectothermy (Cold-Blooded)</a:t>
                      </a:r>
                      <a:endParaRPr lang="en-US" sz="2200"/>
                    </a:p>
                  </a:txBody>
                  <a:tcPr marL="76339" marR="76339" marT="38170" marB="38170" anchor="ctr">
                    <a:lnL>
                      <a:noFill/>
                    </a:lnL>
                    <a:lnR>
                      <a:noFill/>
                    </a:lnR>
                    <a:lnT>
                      <a:noFill/>
                    </a:lnT>
                    <a:lnB>
                      <a:noFill/>
                    </a:lnB>
                    <a:noFill/>
                  </a:tcPr>
                </a:tc>
                <a:extLst>
                  <a:ext uri="{0D108BD9-81ED-4DB2-BD59-A6C34878D82A}">
                    <a16:rowId xmlns:a16="http://schemas.microsoft.com/office/drawing/2014/main" val="3207848785"/>
                  </a:ext>
                </a:extLst>
              </a:tr>
              <a:tr h="534375">
                <a:tc>
                  <a:txBody>
                    <a:bodyPr/>
                    <a:lstStyle/>
                    <a:p>
                      <a:pPr>
                        <a:buNone/>
                      </a:pPr>
                      <a:r>
                        <a:rPr lang="en-US" sz="2200" b="1" dirty="0"/>
                        <a:t>Activity Level</a:t>
                      </a:r>
                      <a:endParaRPr lang="en-US" sz="2200" dirty="0"/>
                    </a:p>
                  </a:txBody>
                  <a:tcPr marL="76339" marR="76339" marT="38170" marB="38170" anchor="ctr">
                    <a:lnL>
                      <a:noFill/>
                    </a:lnL>
                    <a:lnR>
                      <a:noFill/>
                    </a:lnR>
                    <a:lnT>
                      <a:noFill/>
                    </a:lnT>
                    <a:lnB>
                      <a:noFill/>
                    </a:lnB>
                    <a:noFill/>
                  </a:tcPr>
                </a:tc>
                <a:tc>
                  <a:txBody>
                    <a:bodyPr/>
                    <a:lstStyle/>
                    <a:p>
                      <a:pPr>
                        <a:buNone/>
                      </a:pPr>
                      <a:r>
                        <a:rPr lang="en-US" sz="2200" dirty="0"/>
                        <a:t>Can remain active in cold or dark</a:t>
                      </a:r>
                    </a:p>
                  </a:txBody>
                  <a:tcPr marL="76339" marR="76339" marT="38170" marB="38170" anchor="ctr">
                    <a:lnL>
                      <a:noFill/>
                    </a:lnL>
                    <a:lnR>
                      <a:noFill/>
                    </a:lnR>
                    <a:lnT>
                      <a:noFill/>
                    </a:lnT>
                    <a:lnB>
                      <a:noFill/>
                    </a:lnB>
                    <a:noFill/>
                  </a:tcPr>
                </a:tc>
                <a:tc>
                  <a:txBody>
                    <a:bodyPr/>
                    <a:lstStyle/>
                    <a:p>
                      <a:pPr>
                        <a:buNone/>
                      </a:pPr>
                      <a:r>
                        <a:rPr lang="en-US" sz="2200" dirty="0"/>
                        <a:t>Activity limited by ambient warmth</a:t>
                      </a:r>
                    </a:p>
                  </a:txBody>
                  <a:tcPr marL="76339" marR="76339" marT="38170" marB="38170" anchor="ctr">
                    <a:lnL>
                      <a:noFill/>
                    </a:lnL>
                    <a:lnR>
                      <a:noFill/>
                    </a:lnR>
                    <a:lnT>
                      <a:noFill/>
                    </a:lnT>
                    <a:lnB>
                      <a:noFill/>
                    </a:lnB>
                    <a:noFill/>
                  </a:tcPr>
                </a:tc>
                <a:extLst>
                  <a:ext uri="{0D108BD9-81ED-4DB2-BD59-A6C34878D82A}">
                    <a16:rowId xmlns:a16="http://schemas.microsoft.com/office/drawing/2014/main" val="863429714"/>
                  </a:ext>
                </a:extLst>
              </a:tr>
              <a:tr h="534375">
                <a:tc>
                  <a:txBody>
                    <a:bodyPr/>
                    <a:lstStyle/>
                    <a:p>
                      <a:pPr>
                        <a:buNone/>
                      </a:pPr>
                      <a:r>
                        <a:rPr lang="en-US" sz="2200" b="1" dirty="0"/>
                        <a:t>Reaction &amp; Processing Speed</a:t>
                      </a:r>
                      <a:endParaRPr lang="en-US" sz="2200" dirty="0"/>
                    </a:p>
                  </a:txBody>
                  <a:tcPr marL="76339" marR="76339" marT="38170" marB="38170" anchor="ctr">
                    <a:lnL>
                      <a:noFill/>
                    </a:lnL>
                    <a:lnR>
                      <a:noFill/>
                    </a:lnR>
                    <a:lnT>
                      <a:noFill/>
                    </a:lnT>
                    <a:lnB>
                      <a:noFill/>
                    </a:lnB>
                    <a:noFill/>
                  </a:tcPr>
                </a:tc>
                <a:tc>
                  <a:txBody>
                    <a:bodyPr/>
                    <a:lstStyle/>
                    <a:p>
                      <a:pPr>
                        <a:buNone/>
                      </a:pPr>
                      <a:r>
                        <a:rPr lang="en-US" sz="2200" dirty="0"/>
                        <a:t>Fast neural conduction; rapid, sustained movement</a:t>
                      </a:r>
                    </a:p>
                  </a:txBody>
                  <a:tcPr marL="76339" marR="76339" marT="38170" marB="38170" anchor="ctr">
                    <a:lnL>
                      <a:noFill/>
                    </a:lnL>
                    <a:lnR>
                      <a:noFill/>
                    </a:lnR>
                    <a:lnT>
                      <a:noFill/>
                    </a:lnT>
                    <a:lnB>
                      <a:noFill/>
                    </a:lnB>
                    <a:noFill/>
                  </a:tcPr>
                </a:tc>
                <a:tc>
                  <a:txBody>
                    <a:bodyPr/>
                    <a:lstStyle/>
                    <a:p>
                      <a:pPr>
                        <a:buNone/>
                      </a:pPr>
                      <a:r>
                        <a:rPr lang="en-US" sz="2200"/>
                        <a:t>Slower reactions in cool environments</a:t>
                      </a:r>
                    </a:p>
                  </a:txBody>
                  <a:tcPr marL="76339" marR="76339" marT="38170" marB="38170" anchor="ctr">
                    <a:lnL>
                      <a:noFill/>
                    </a:lnL>
                    <a:lnR>
                      <a:noFill/>
                    </a:lnR>
                    <a:lnT>
                      <a:noFill/>
                    </a:lnT>
                    <a:lnB>
                      <a:noFill/>
                    </a:lnB>
                    <a:noFill/>
                  </a:tcPr>
                </a:tc>
                <a:extLst>
                  <a:ext uri="{0D108BD9-81ED-4DB2-BD59-A6C34878D82A}">
                    <a16:rowId xmlns:a16="http://schemas.microsoft.com/office/drawing/2014/main" val="1765135025"/>
                  </a:ext>
                </a:extLst>
              </a:tr>
              <a:tr h="534375">
                <a:tc>
                  <a:txBody>
                    <a:bodyPr/>
                    <a:lstStyle/>
                    <a:p>
                      <a:pPr>
                        <a:buNone/>
                      </a:pPr>
                      <a:r>
                        <a:rPr lang="en-US" sz="2200" b="1"/>
                        <a:t>Ecological Advantage</a:t>
                      </a:r>
                      <a:endParaRPr lang="en-US" sz="2200"/>
                    </a:p>
                  </a:txBody>
                  <a:tcPr marL="76339" marR="76339" marT="38170" marB="38170" anchor="ctr">
                    <a:lnL>
                      <a:noFill/>
                    </a:lnL>
                    <a:lnR>
                      <a:noFill/>
                    </a:lnR>
                    <a:lnT>
                      <a:noFill/>
                    </a:lnT>
                    <a:lnB>
                      <a:noFill/>
                    </a:lnB>
                    <a:noFill/>
                  </a:tcPr>
                </a:tc>
                <a:tc>
                  <a:txBody>
                    <a:bodyPr/>
                    <a:lstStyle/>
                    <a:p>
                      <a:pPr>
                        <a:buNone/>
                      </a:pPr>
                      <a:r>
                        <a:rPr lang="en-US" sz="2200" dirty="0"/>
                        <a:t>Expanded temporal niche (e.g., nocturnal, cold-weather activity)</a:t>
                      </a:r>
                    </a:p>
                  </a:txBody>
                  <a:tcPr marL="76339" marR="76339" marT="38170" marB="38170" anchor="ctr">
                    <a:lnL>
                      <a:noFill/>
                    </a:lnL>
                    <a:lnR>
                      <a:noFill/>
                    </a:lnR>
                    <a:lnT>
                      <a:noFill/>
                    </a:lnT>
                    <a:lnB>
                      <a:noFill/>
                    </a:lnB>
                    <a:noFill/>
                  </a:tcPr>
                </a:tc>
                <a:tc>
                  <a:txBody>
                    <a:bodyPr/>
                    <a:lstStyle/>
                    <a:p>
                      <a:pPr>
                        <a:buNone/>
                      </a:pPr>
                      <a:r>
                        <a:rPr lang="en-US" sz="2200"/>
                        <a:t>High efficiency in stable, warm climates</a:t>
                      </a:r>
                    </a:p>
                  </a:txBody>
                  <a:tcPr marL="76339" marR="76339" marT="38170" marB="38170" anchor="ctr">
                    <a:lnL>
                      <a:noFill/>
                    </a:lnL>
                    <a:lnR>
                      <a:noFill/>
                    </a:lnR>
                    <a:lnT>
                      <a:noFill/>
                    </a:lnT>
                    <a:lnB>
                      <a:noFill/>
                    </a:lnB>
                    <a:noFill/>
                  </a:tcPr>
                </a:tc>
                <a:extLst>
                  <a:ext uri="{0D108BD9-81ED-4DB2-BD59-A6C34878D82A}">
                    <a16:rowId xmlns:a16="http://schemas.microsoft.com/office/drawing/2014/main" val="2594029561"/>
                  </a:ext>
                </a:extLst>
              </a:tr>
              <a:tr h="534375">
                <a:tc>
                  <a:txBody>
                    <a:bodyPr/>
                    <a:lstStyle/>
                    <a:p>
                      <a:pPr>
                        <a:buNone/>
                      </a:pPr>
                      <a:r>
                        <a:rPr lang="en-US" sz="2200" b="1"/>
                        <a:t>Energy Demand</a:t>
                      </a:r>
                      <a:endParaRPr lang="en-US" sz="2200"/>
                    </a:p>
                  </a:txBody>
                  <a:tcPr marL="76339" marR="76339" marT="38170" marB="38170" anchor="ctr">
                    <a:lnL>
                      <a:noFill/>
                    </a:lnL>
                    <a:lnR>
                      <a:noFill/>
                    </a:lnR>
                    <a:lnT>
                      <a:noFill/>
                    </a:lnT>
                    <a:lnB>
                      <a:noFill/>
                    </a:lnB>
                    <a:noFill/>
                  </a:tcPr>
                </a:tc>
                <a:tc>
                  <a:txBody>
                    <a:bodyPr/>
                    <a:lstStyle/>
                    <a:p>
                      <a:pPr>
                        <a:buNone/>
                      </a:pPr>
                      <a:r>
                        <a:rPr lang="en-US" sz="2200" dirty="0"/>
                        <a:t>Extremely high</a:t>
                      </a:r>
                    </a:p>
                  </a:txBody>
                  <a:tcPr marL="76339" marR="76339" marT="38170" marB="38170" anchor="ctr">
                    <a:lnL>
                      <a:noFill/>
                    </a:lnL>
                    <a:lnR>
                      <a:noFill/>
                    </a:lnR>
                    <a:lnT>
                      <a:noFill/>
                    </a:lnT>
                    <a:lnB>
                      <a:noFill/>
                    </a:lnB>
                    <a:noFill/>
                  </a:tcPr>
                </a:tc>
                <a:tc>
                  <a:txBody>
                    <a:bodyPr/>
                    <a:lstStyle/>
                    <a:p>
                      <a:pPr>
                        <a:buNone/>
                      </a:pPr>
                      <a:r>
                        <a:rPr lang="en-US" sz="2200" dirty="0"/>
                        <a:t>Low, energy-efficient</a:t>
                      </a:r>
                    </a:p>
                  </a:txBody>
                  <a:tcPr marL="76339" marR="76339" marT="38170" marB="38170" anchor="ctr">
                    <a:lnL>
                      <a:noFill/>
                    </a:lnL>
                    <a:lnR>
                      <a:noFill/>
                    </a:lnR>
                    <a:lnT>
                      <a:noFill/>
                    </a:lnT>
                    <a:lnB>
                      <a:noFill/>
                    </a:lnB>
                    <a:noFill/>
                  </a:tcPr>
                </a:tc>
                <a:extLst>
                  <a:ext uri="{0D108BD9-81ED-4DB2-BD59-A6C34878D82A}">
                    <a16:rowId xmlns:a16="http://schemas.microsoft.com/office/drawing/2014/main" val="2338716388"/>
                  </a:ext>
                </a:extLst>
              </a:tr>
              <a:tr h="534375">
                <a:tc>
                  <a:txBody>
                    <a:bodyPr/>
                    <a:lstStyle/>
                    <a:p>
                      <a:pPr>
                        <a:buNone/>
                      </a:pPr>
                      <a:r>
                        <a:rPr lang="en-US" sz="2200" b="1"/>
                        <a:t>Growth &amp; Reproduction</a:t>
                      </a:r>
                      <a:endParaRPr lang="en-US" sz="2200"/>
                    </a:p>
                  </a:txBody>
                  <a:tcPr marL="76339" marR="76339" marT="38170" marB="38170" anchor="ctr">
                    <a:lnL>
                      <a:noFill/>
                    </a:lnL>
                    <a:lnR>
                      <a:noFill/>
                    </a:lnR>
                    <a:lnT>
                      <a:noFill/>
                    </a:lnT>
                    <a:lnB>
                      <a:noFill/>
                    </a:lnB>
                    <a:noFill/>
                  </a:tcPr>
                </a:tc>
                <a:tc>
                  <a:txBody>
                    <a:bodyPr/>
                    <a:lstStyle/>
                    <a:p>
                      <a:pPr>
                        <a:buNone/>
                      </a:pPr>
                      <a:r>
                        <a:rPr lang="en-US" sz="2200" dirty="0"/>
                        <a:t>Requires continuous energy intake; fewer offspring</a:t>
                      </a:r>
                    </a:p>
                  </a:txBody>
                  <a:tcPr marL="76339" marR="76339" marT="38170" marB="38170" anchor="ctr">
                    <a:lnL>
                      <a:noFill/>
                    </a:lnL>
                    <a:lnR>
                      <a:noFill/>
                    </a:lnR>
                    <a:lnT>
                      <a:noFill/>
                    </a:lnT>
                    <a:lnB>
                      <a:noFill/>
                    </a:lnB>
                    <a:noFill/>
                  </a:tcPr>
                </a:tc>
                <a:tc>
                  <a:txBody>
                    <a:bodyPr/>
                    <a:lstStyle/>
                    <a:p>
                      <a:pPr>
                        <a:buNone/>
                      </a:pPr>
                      <a:r>
                        <a:rPr lang="en-US" sz="2200" dirty="0"/>
                        <a:t>Can survive long periods without food</a:t>
                      </a:r>
                    </a:p>
                  </a:txBody>
                  <a:tcPr marL="76339" marR="76339" marT="38170" marB="38170" anchor="ctr">
                    <a:lnL>
                      <a:noFill/>
                    </a:lnL>
                    <a:lnR>
                      <a:noFill/>
                    </a:lnR>
                    <a:lnT>
                      <a:noFill/>
                    </a:lnT>
                    <a:lnB>
                      <a:noFill/>
                    </a:lnB>
                    <a:noFill/>
                  </a:tcPr>
                </a:tc>
                <a:extLst>
                  <a:ext uri="{0D108BD9-81ED-4DB2-BD59-A6C34878D82A}">
                    <a16:rowId xmlns:a16="http://schemas.microsoft.com/office/drawing/2014/main" val="1258288724"/>
                  </a:ext>
                </a:extLst>
              </a:tr>
              <a:tr h="534375">
                <a:tc>
                  <a:txBody>
                    <a:bodyPr/>
                    <a:lstStyle/>
                    <a:p>
                      <a:pPr>
                        <a:buNone/>
                      </a:pPr>
                      <a:r>
                        <a:rPr lang="en-US" sz="2200" b="1"/>
                        <a:t>Cognitive Potential</a:t>
                      </a:r>
                      <a:endParaRPr lang="en-US" sz="2200"/>
                    </a:p>
                  </a:txBody>
                  <a:tcPr marL="76339" marR="76339" marT="38170" marB="38170" anchor="ctr">
                    <a:lnL>
                      <a:noFill/>
                    </a:lnL>
                    <a:lnR>
                      <a:noFill/>
                    </a:lnR>
                    <a:lnT>
                      <a:noFill/>
                    </a:lnT>
                    <a:lnB>
                      <a:noFill/>
                    </a:lnB>
                    <a:noFill/>
                  </a:tcPr>
                </a:tc>
                <a:tc>
                  <a:txBody>
                    <a:bodyPr/>
                    <a:lstStyle/>
                    <a:p>
                      <a:pPr>
                        <a:buNone/>
                      </a:pPr>
                      <a:r>
                        <a:rPr lang="en-US" sz="2200" dirty="0"/>
                        <a:t>Supports sustained neural activity</a:t>
                      </a:r>
                    </a:p>
                  </a:txBody>
                  <a:tcPr marL="76339" marR="76339" marT="38170" marB="38170" anchor="ctr">
                    <a:lnL>
                      <a:noFill/>
                    </a:lnL>
                    <a:lnR>
                      <a:noFill/>
                    </a:lnR>
                    <a:lnT>
                      <a:noFill/>
                    </a:lnT>
                    <a:lnB>
                      <a:noFill/>
                    </a:lnB>
                    <a:noFill/>
                  </a:tcPr>
                </a:tc>
                <a:tc>
                  <a:txBody>
                    <a:bodyPr/>
                    <a:lstStyle/>
                    <a:p>
                      <a:pPr>
                        <a:buNone/>
                      </a:pPr>
                      <a:r>
                        <a:rPr lang="en-US" sz="2200" dirty="0"/>
                        <a:t>Limits prolonged complex cognition</a:t>
                      </a:r>
                    </a:p>
                  </a:txBody>
                  <a:tcPr marL="76339" marR="76339" marT="38170" marB="38170" anchor="ctr">
                    <a:lnL>
                      <a:noFill/>
                    </a:lnL>
                    <a:lnR>
                      <a:noFill/>
                    </a:lnR>
                    <a:lnT>
                      <a:noFill/>
                    </a:lnT>
                    <a:lnB>
                      <a:noFill/>
                    </a:lnB>
                    <a:noFill/>
                  </a:tcPr>
                </a:tc>
                <a:extLst>
                  <a:ext uri="{0D108BD9-81ED-4DB2-BD59-A6C34878D82A}">
                    <a16:rowId xmlns:a16="http://schemas.microsoft.com/office/drawing/2014/main" val="379326120"/>
                  </a:ext>
                </a:extLst>
              </a:tr>
              <a:tr h="305357">
                <a:tc>
                  <a:txBody>
                    <a:bodyPr/>
                    <a:lstStyle/>
                    <a:p>
                      <a:pPr>
                        <a:buNone/>
                      </a:pPr>
                      <a:r>
                        <a:rPr lang="en-US" sz="2200" b="1"/>
                        <a:t>Evolutionary Trade-Off</a:t>
                      </a:r>
                      <a:endParaRPr lang="en-US" sz="2200"/>
                    </a:p>
                  </a:txBody>
                  <a:tcPr marL="76339" marR="76339" marT="38170" marB="38170" anchor="ctr">
                    <a:lnL>
                      <a:noFill/>
                    </a:lnL>
                    <a:lnR>
                      <a:noFill/>
                    </a:lnR>
                    <a:lnT>
                      <a:noFill/>
                    </a:lnT>
                    <a:lnB>
                      <a:noFill/>
                    </a:lnB>
                    <a:noFill/>
                  </a:tcPr>
                </a:tc>
                <a:tc>
                  <a:txBody>
                    <a:bodyPr/>
                    <a:lstStyle/>
                    <a:p>
                      <a:pPr>
                        <a:buNone/>
                      </a:pPr>
                      <a:r>
                        <a:rPr lang="en-US" sz="2200"/>
                        <a:t>Speed and flexibility at high cost</a:t>
                      </a:r>
                    </a:p>
                  </a:txBody>
                  <a:tcPr marL="76339" marR="76339" marT="38170" marB="38170" anchor="ctr">
                    <a:lnL>
                      <a:noFill/>
                    </a:lnL>
                    <a:lnR>
                      <a:noFill/>
                    </a:lnR>
                    <a:lnT>
                      <a:noFill/>
                    </a:lnT>
                    <a:lnB>
                      <a:noFill/>
                    </a:lnB>
                    <a:noFill/>
                  </a:tcPr>
                </a:tc>
                <a:tc>
                  <a:txBody>
                    <a:bodyPr/>
                    <a:lstStyle/>
                    <a:p>
                      <a:pPr>
                        <a:buNone/>
                      </a:pPr>
                      <a:r>
                        <a:rPr lang="en-US" sz="2200" dirty="0"/>
                        <a:t>Efficiency and simplicity at low cost</a:t>
                      </a:r>
                    </a:p>
                  </a:txBody>
                  <a:tcPr marL="76339" marR="76339" marT="38170" marB="38170" anchor="ctr">
                    <a:lnL>
                      <a:noFill/>
                    </a:lnL>
                    <a:lnR>
                      <a:noFill/>
                    </a:lnR>
                    <a:lnT>
                      <a:noFill/>
                    </a:lnT>
                    <a:lnB>
                      <a:noFill/>
                    </a:lnB>
                    <a:noFill/>
                  </a:tcPr>
                </a:tc>
                <a:extLst>
                  <a:ext uri="{0D108BD9-81ED-4DB2-BD59-A6C34878D82A}">
                    <a16:rowId xmlns:a16="http://schemas.microsoft.com/office/drawing/2014/main" val="1550776457"/>
                  </a:ext>
                </a:extLst>
              </a:tr>
            </a:tbl>
          </a:graphicData>
        </a:graphic>
      </p:graphicFrame>
      <p:sp>
        <p:nvSpPr>
          <p:cNvPr id="6" name="TextBox 5">
            <a:extLst>
              <a:ext uri="{FF2B5EF4-FFF2-40B4-BE49-F238E27FC236}">
                <a16:creationId xmlns:a16="http://schemas.microsoft.com/office/drawing/2014/main" id="{F041E724-88C3-413E-6A57-956B7C82EBE0}"/>
              </a:ext>
            </a:extLst>
          </p:cNvPr>
          <p:cNvSpPr txBox="1"/>
          <p:nvPr/>
        </p:nvSpPr>
        <p:spPr>
          <a:xfrm>
            <a:off x="0" y="735162"/>
            <a:ext cx="9948696" cy="584775"/>
          </a:xfrm>
          <a:prstGeom prst="rect">
            <a:avLst/>
          </a:prstGeom>
          <a:noFill/>
        </p:spPr>
        <p:txBody>
          <a:bodyPr wrap="square">
            <a:spAutoFit/>
          </a:bodyPr>
          <a:lstStyle/>
          <a:p>
            <a:r>
              <a:rPr lang="en-US" sz="3200" b="1" dirty="0"/>
              <a:t>Warm-Bloodedness and Its Cognitive Costs</a:t>
            </a:r>
          </a:p>
        </p:txBody>
      </p:sp>
    </p:spTree>
    <p:extLst>
      <p:ext uri="{BB962C8B-B14F-4D97-AF65-F5344CB8AC3E}">
        <p14:creationId xmlns:p14="http://schemas.microsoft.com/office/powerpoint/2010/main" val="1790036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E8328D-E9DA-4B96-494D-64B076AB4078}"/>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5FAA402F-F045-CC18-5376-40CACBD3A041}"/>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0DB68515-08D7-F3A1-91A8-DFB833197E68}"/>
              </a:ext>
            </a:extLst>
          </p:cNvPr>
          <p:cNvSpPr txBox="1"/>
          <p:nvPr/>
        </p:nvSpPr>
        <p:spPr>
          <a:xfrm>
            <a:off x="608989" y="3860205"/>
            <a:ext cx="11583011" cy="1877437"/>
          </a:xfrm>
          <a:prstGeom prst="rect">
            <a:avLst/>
          </a:prstGeom>
          <a:noFill/>
        </p:spPr>
        <p:txBody>
          <a:bodyPr wrap="square" rtlCol="0">
            <a:spAutoFit/>
          </a:bodyPr>
          <a:lstStyle/>
          <a:p>
            <a:r>
              <a:rPr lang="en-US" sz="3200" b="1" dirty="0"/>
              <a:t>The Therapsid Gamble – Energy for Flexibility</a:t>
            </a:r>
          </a:p>
          <a:p>
            <a:pPr marL="457200" indent="-457200">
              <a:buFont typeface="Arial" panose="020B0604020202020204" pitchFamily="34" charset="0"/>
              <a:buChar char="•"/>
            </a:pPr>
            <a:r>
              <a:rPr lang="en-US" sz="2800" dirty="0"/>
              <a:t>Early mammal ancestors traded efficiency for adaptability.</a:t>
            </a:r>
          </a:p>
          <a:p>
            <a:pPr marL="457200" indent="-457200">
              <a:buFont typeface="Arial" panose="020B0604020202020204" pitchFamily="34" charset="0"/>
              <a:buChar char="•"/>
            </a:pPr>
            <a:r>
              <a:rPr lang="en-US" sz="2800" dirty="0"/>
              <a:t>They burned more energy to stay active and aware.</a:t>
            </a:r>
          </a:p>
          <a:p>
            <a:pPr marL="457200" indent="-457200">
              <a:buFont typeface="Arial" panose="020B0604020202020204" pitchFamily="34" charset="0"/>
              <a:buChar char="•"/>
            </a:pPr>
            <a:r>
              <a:rPr lang="en-US" sz="2800" dirty="0"/>
              <a:t>Flexibility, not power, became the key to survival.</a:t>
            </a:r>
          </a:p>
        </p:txBody>
      </p:sp>
      <p:pic>
        <p:nvPicPr>
          <p:cNvPr id="3074" name="Picture 2" descr="Mammals' unique arms started evolving before the dinosaurs existed">
            <a:extLst>
              <a:ext uri="{FF2B5EF4-FFF2-40B4-BE49-F238E27FC236}">
                <a16:creationId xmlns:a16="http://schemas.microsoft.com/office/drawing/2014/main" id="{17D7A0EA-08E5-B127-A3DC-1ADD27C17D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037" y="752098"/>
            <a:ext cx="11683925" cy="31081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8782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6A6AF5-52D2-9F2A-E3AF-2CA22B7406C5}"/>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C450E7D3-F206-4415-6D58-EFDCF363DF9E}"/>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The Evolution of the Cortex</a:t>
            </a:r>
            <a:endParaRPr lang="en-US" dirty="0"/>
          </a:p>
        </p:txBody>
      </p:sp>
      <p:sp>
        <p:nvSpPr>
          <p:cNvPr id="2" name="TextBox 1">
            <a:extLst>
              <a:ext uri="{FF2B5EF4-FFF2-40B4-BE49-F238E27FC236}">
                <a16:creationId xmlns:a16="http://schemas.microsoft.com/office/drawing/2014/main" id="{A9B9DD3B-18EA-2C97-02A4-93C5120F4B70}"/>
              </a:ext>
            </a:extLst>
          </p:cNvPr>
          <p:cNvSpPr txBox="1"/>
          <p:nvPr/>
        </p:nvSpPr>
        <p:spPr>
          <a:xfrm>
            <a:off x="9017810" y="1289953"/>
            <a:ext cx="3111690" cy="4278094"/>
          </a:xfrm>
          <a:prstGeom prst="rect">
            <a:avLst/>
          </a:prstGeom>
          <a:noFill/>
        </p:spPr>
        <p:txBody>
          <a:bodyPr wrap="square" rtlCol="0">
            <a:spAutoFit/>
          </a:bodyPr>
          <a:lstStyle/>
          <a:p>
            <a:r>
              <a:rPr lang="en-US" sz="2800" b="1" dirty="0"/>
              <a:t>Surviving the Permian Extinction</a:t>
            </a:r>
          </a:p>
          <a:p>
            <a:pPr marL="457200" indent="-457200">
              <a:buFont typeface="Arial" panose="020B0604020202020204" pitchFamily="34" charset="0"/>
              <a:buChar char="•"/>
            </a:pPr>
            <a:r>
              <a:rPr lang="en-US" sz="2400" dirty="0"/>
              <a:t>When most species vanished, flexibility became everything.</a:t>
            </a:r>
          </a:p>
          <a:p>
            <a:pPr marL="457200" indent="-457200">
              <a:buFont typeface="Arial" panose="020B0604020202020204" pitchFamily="34" charset="0"/>
              <a:buChar char="•"/>
            </a:pPr>
            <a:r>
              <a:rPr lang="en-US" sz="2400" dirty="0"/>
              <a:t>Therapsids with adaptive minds endured catastrophe.</a:t>
            </a:r>
          </a:p>
          <a:p>
            <a:pPr marL="457200" indent="-457200">
              <a:buFont typeface="Arial" panose="020B0604020202020204" pitchFamily="34" charset="0"/>
              <a:buChar char="•"/>
            </a:pPr>
            <a:r>
              <a:rPr lang="en-US" sz="2400" dirty="0"/>
              <a:t>Cognition was born in crisis.</a:t>
            </a:r>
          </a:p>
        </p:txBody>
      </p:sp>
      <p:pic>
        <p:nvPicPr>
          <p:cNvPr id="4098" name="Picture 2">
            <a:extLst>
              <a:ext uri="{FF2B5EF4-FFF2-40B4-BE49-F238E27FC236}">
                <a16:creationId xmlns:a16="http://schemas.microsoft.com/office/drawing/2014/main" id="{7D53CFEC-88AB-E62A-B60C-2CB5FCA6A1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996287"/>
            <a:ext cx="9017811" cy="5861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6577285"/>
      </p:ext>
    </p:extLst>
  </p:cSld>
  <p:clrMapOvr>
    <a:masterClrMapping/>
  </p:clrMapOvr>
</p:sld>
</file>

<file path=ppt/theme/theme1.xml><?xml version="1.0" encoding="utf-8"?>
<a:theme xmlns:a="http://schemas.openxmlformats.org/drawingml/2006/main" name="Custom Design">
  <a:themeElements>
    <a:clrScheme name="Custom 5">
      <a:dk1>
        <a:srgbClr val="13284B"/>
      </a:dk1>
      <a:lt1>
        <a:srgbClr val="FFFFFF"/>
      </a:lt1>
      <a:dk2>
        <a:srgbClr val="1E3877"/>
      </a:dk2>
      <a:lt2>
        <a:srgbClr val="F8FAFC"/>
      </a:lt2>
      <a:accent1>
        <a:srgbClr val="FF552E"/>
      </a:accent1>
      <a:accent2>
        <a:srgbClr val="1D58A7"/>
      </a:accent2>
      <a:accent3>
        <a:srgbClr val="F5821E"/>
      </a:accent3>
      <a:accent4>
        <a:srgbClr val="009FD3"/>
      </a:accent4>
      <a:accent5>
        <a:srgbClr val="DD3403"/>
      </a:accent5>
      <a:accent6>
        <a:srgbClr val="D2D2D2"/>
      </a:accent6>
      <a:hlink>
        <a:srgbClr val="1D58A7"/>
      </a:hlink>
      <a:folHlink>
        <a:srgbClr val="DD3403"/>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9" id="{EB6B2FBE-53CE-AE45-9D18-D10FBF4063E0}" vid="{7AC8A834-0896-8341-9AC3-2DE1C842C7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Custom Design</Template>
  <TotalTime>33936</TotalTime>
  <Words>6636</Words>
  <Application>Microsoft Macintosh PowerPoint</Application>
  <PresentationFormat>Widescreen</PresentationFormat>
  <Paragraphs>637</Paragraphs>
  <Slides>24</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Georgia</vt:lpstr>
      <vt:lpstr>Custom Design</vt:lpstr>
      <vt:lpstr>BCOG 100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Here</dc:title>
  <dc:creator>Willits, Jon Anthony</dc:creator>
  <cp:lastModifiedBy>Willits, Jon Anthony</cp:lastModifiedBy>
  <cp:revision>489</cp:revision>
  <cp:lastPrinted>2025-10-18T02:03:50Z</cp:lastPrinted>
  <dcterms:created xsi:type="dcterms:W3CDTF">2022-08-22T20:35:14Z</dcterms:created>
  <dcterms:modified xsi:type="dcterms:W3CDTF">2025-10-23T12:21:38Z</dcterms:modified>
</cp:coreProperties>
</file>

<file path=docProps/thumbnail.jpeg>
</file>